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heme/themeOverride1.xml" ContentType="application/vnd.openxmlformats-officedocument.themeOverr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heme/themeOverride2.xml" ContentType="application/vnd.openxmlformats-officedocument.themeOverride+xml"/>
  <Override PartName="/ppt/notesSlides/notesSlide11.xml" ContentType="application/vnd.openxmlformats-officedocument.presentationml.notesSlide+xml"/>
  <Override PartName="/ppt/theme/themeOverride3.xml" ContentType="application/vnd.openxmlformats-officedocument.themeOverr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heme/themeOverride4.xml" ContentType="application/vnd.openxmlformats-officedocument.themeOverride+xml"/>
  <Override PartName="/ppt/notesSlides/notesSlide14.xml" ContentType="application/vnd.openxmlformats-officedocument.presentationml.notesSlide+xml"/>
  <Override PartName="/ppt/theme/themeOverride5.xml" ContentType="application/vnd.openxmlformats-officedocument.themeOverride+xml"/>
  <Override PartName="/ppt/notesSlides/notesSlide15.xml" ContentType="application/vnd.openxmlformats-officedocument.presentationml.notesSlide+xml"/>
  <Override PartName="/ppt/theme/themeOverride6.xml" ContentType="application/vnd.openxmlformats-officedocument.themeOverr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4"/>
  </p:notesMasterIdLst>
  <p:sldIdLst>
    <p:sldId id="256" r:id="rId2"/>
    <p:sldId id="258" r:id="rId3"/>
    <p:sldId id="260" r:id="rId4"/>
    <p:sldId id="261" r:id="rId5"/>
    <p:sldId id="257" r:id="rId6"/>
    <p:sldId id="263" r:id="rId7"/>
    <p:sldId id="264" r:id="rId8"/>
    <p:sldId id="265" r:id="rId9"/>
    <p:sldId id="266" r:id="rId10"/>
    <p:sldId id="267" r:id="rId11"/>
    <p:sldId id="268" r:id="rId12"/>
    <p:sldId id="269" r:id="rId13"/>
    <p:sldId id="272" r:id="rId14"/>
    <p:sldId id="273" r:id="rId15"/>
    <p:sldId id="274" r:id="rId16"/>
    <p:sldId id="275" r:id="rId17"/>
    <p:sldId id="277" r:id="rId18"/>
    <p:sldId id="276" r:id="rId19"/>
    <p:sldId id="278" r:id="rId20"/>
    <p:sldId id="262" r:id="rId21"/>
    <p:sldId id="270" r:id="rId22"/>
    <p:sldId id="259" r:id="rId23"/>
  </p:sldIdLst>
  <p:sldSz cx="9144000" cy="5143500" type="screen16x9"/>
  <p:notesSz cx="6858000" cy="9144000"/>
  <p:embeddedFontLst>
    <p:embeddedFont>
      <p:font typeface="Poppins" pitchFamily="2" charset="77"/>
      <p:regular r:id="rId25"/>
      <p:bold r:id="rId26"/>
      <p:italic r:id="rId27"/>
      <p:boldItalic r:id="rId28"/>
    </p:embeddedFont>
    <p:embeddedFont>
      <p:font typeface="Poppins Medium" panose="020B0604020202020204" pitchFamily="34" charset="0"/>
      <p:regular r:id="rId29"/>
      <p:bold r:id="rId30"/>
      <p:italic r:id="rId31"/>
      <p:boldItalic r:id="rId32"/>
    </p:embeddedFont>
    <p:embeddedFont>
      <p:font typeface="Poppins SemiBold" panose="020B0604020202020204" pitchFamily="34" charset="0"/>
      <p:regular r:id="rId33"/>
      <p:bold r:id="rId34"/>
      <p:italic r:id="rId35"/>
      <p:boldItalic r:id="rId3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E7200"/>
    <a:srgbClr val="D82027"/>
    <a:srgbClr val="F7007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4656"/>
  </p:normalViewPr>
  <p:slideViewPr>
    <p:cSldViewPr snapToGrid="0">
      <p:cViewPr varScale="1">
        <p:scale>
          <a:sx n="143" d="100"/>
          <a:sy n="143" d="100"/>
        </p:scale>
        <p:origin x="760" y="184"/>
      </p:cViewPr>
      <p:guideLst>
        <p:guide orient="horz" pos="1620"/>
        <p:guide pos="2880"/>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font" Target="fonts/font10.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36" Type="http://schemas.openxmlformats.org/officeDocument/2006/relationships/font" Target="fonts/font1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g22996562556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 name="Google Shape;62;g22996562556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411016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2528d6e0a61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2528d6e0a61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206051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2528d6e0a61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2528d6e0a61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91997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g22996562556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 name="Google Shape;62;g22996562556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287313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2528d6e0a61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2528d6e0a61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33081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2528d6e0a61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2528d6e0a61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83626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2528d6e0a61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2528d6e0a61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302880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g22996562556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 name="Google Shape;62;g22996562556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208679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g22996562556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 name="Google Shape;62;g22996562556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461823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2528d6e0a61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2528d6e0a61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095210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2528d6e0a61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2528d6e0a61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g22996562556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 name="Google Shape;62;g22996562556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7264712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c6f83aa91_0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c6f83aa91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g2528d6e0a61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 name="Google Shape;79;g2528d6e0a61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2528d6e0a61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2528d6e0a61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804519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c6f83aa91_0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c6f83aa91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g22996562556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 name="Google Shape;62;g22996562556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2528d6e0a61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2528d6e0a61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629362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2528d6e0a61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2528d6e0a61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905702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2528d6e0a61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2528d6e0a61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807372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2528d6e0a61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2528d6e0a61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452110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3.xml"/><Relationship Id="rId1" Type="http://schemas.openxmlformats.org/officeDocument/2006/relationships/themeOverride" Target="../theme/themeOverride2.xml"/><Relationship Id="rId5" Type="http://schemas.openxmlformats.org/officeDocument/2006/relationships/image" Target="../media/image36.png"/><Relationship Id="rId4" Type="http://schemas.openxmlformats.org/officeDocument/2006/relationships/image" Target="../media/image2.jp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3.xml"/><Relationship Id="rId1" Type="http://schemas.openxmlformats.org/officeDocument/2006/relationships/themeOverride" Target="../theme/themeOverride3.xml"/><Relationship Id="rId4" Type="http://schemas.openxmlformats.org/officeDocument/2006/relationships/image" Target="../media/image2.jpg"/></Relationships>
</file>

<file path=ppt/slides/_rels/slide1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3.xml"/><Relationship Id="rId1" Type="http://schemas.openxmlformats.org/officeDocument/2006/relationships/themeOverride" Target="../theme/themeOverride4.xml"/><Relationship Id="rId4" Type="http://schemas.openxmlformats.org/officeDocument/2006/relationships/image" Target="../media/image2.jp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3.xml"/><Relationship Id="rId1" Type="http://schemas.openxmlformats.org/officeDocument/2006/relationships/themeOverride" Target="../theme/themeOverride5.xml"/><Relationship Id="rId5" Type="http://schemas.openxmlformats.org/officeDocument/2006/relationships/image" Target="../media/image37.png"/><Relationship Id="rId4" Type="http://schemas.openxmlformats.org/officeDocument/2006/relationships/image" Target="../media/image2.jp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3.xml"/><Relationship Id="rId1" Type="http://schemas.openxmlformats.org/officeDocument/2006/relationships/themeOverride" Target="../theme/themeOverride6.xml"/><Relationship Id="rId5" Type="http://schemas.openxmlformats.org/officeDocument/2006/relationships/image" Target="../media/image37.png"/><Relationship Id="rId4" Type="http://schemas.openxmlformats.org/officeDocument/2006/relationships/image" Target="../media/image2.jpg"/></Relationships>
</file>

<file path=ppt/slides/_rels/slide1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38.png"/></Relationships>
</file>

<file path=ppt/slides/_rels/slide1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39.png"/></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40.jpeg"/></Relationships>
</file>

<file path=ppt/slides/_rels/slide21.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21.xml"/><Relationship Id="rId1" Type="http://schemas.openxmlformats.org/officeDocument/2006/relationships/slideLayout" Target="../slideLayouts/slideLayout8.xml"/><Relationship Id="rId4" Type="http://schemas.openxmlformats.org/officeDocument/2006/relationships/image" Target="../media/image12.png"/></Relationships>
</file>

<file path=ppt/slides/_rels/slide22.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8" Type="http://schemas.microsoft.com/office/2007/relationships/hdphoto" Target="../media/hdphoto2.wdp"/><Relationship Id="rId13" Type="http://schemas.openxmlformats.org/officeDocument/2006/relationships/image" Target="../media/image10.png"/><Relationship Id="rId3" Type="http://schemas.openxmlformats.org/officeDocument/2006/relationships/image" Target="../media/image2.jpg"/><Relationship Id="rId7" Type="http://schemas.openxmlformats.org/officeDocument/2006/relationships/image" Target="../media/image7.png"/><Relationship Id="rId12" Type="http://schemas.microsoft.com/office/2007/relationships/hdphoto" Target="../media/hdphoto4.wdp"/><Relationship Id="rId2" Type="http://schemas.openxmlformats.org/officeDocument/2006/relationships/notesSlide" Target="../notesSlides/notesSlide3.xml"/><Relationship Id="rId16" Type="http://schemas.microsoft.com/office/2007/relationships/hdphoto" Target="../media/hdphoto6.wdp"/><Relationship Id="rId1" Type="http://schemas.openxmlformats.org/officeDocument/2006/relationships/slideLayout" Target="../slideLayouts/slideLayout3.xml"/><Relationship Id="rId6" Type="http://schemas.openxmlformats.org/officeDocument/2006/relationships/image" Target="../media/image6.png"/><Relationship Id="rId11" Type="http://schemas.openxmlformats.org/officeDocument/2006/relationships/image" Target="../media/image9.png"/><Relationship Id="rId5" Type="http://schemas.microsoft.com/office/2007/relationships/hdphoto" Target="../media/hdphoto1.wdp"/><Relationship Id="rId15" Type="http://schemas.openxmlformats.org/officeDocument/2006/relationships/image" Target="../media/image11.png"/><Relationship Id="rId10" Type="http://schemas.microsoft.com/office/2007/relationships/hdphoto" Target="../media/hdphoto3.wdp"/><Relationship Id="rId4" Type="http://schemas.openxmlformats.org/officeDocument/2006/relationships/image" Target="../media/image5.png"/><Relationship Id="rId9" Type="http://schemas.openxmlformats.org/officeDocument/2006/relationships/image" Target="../media/image8.png"/><Relationship Id="rId14" Type="http://schemas.microsoft.com/office/2007/relationships/hdphoto" Target="../media/hdphoto5.wdp"/></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png"/><Relationship Id="rId18" Type="http://schemas.openxmlformats.org/officeDocument/2006/relationships/image" Target="../media/image28.png"/><Relationship Id="rId3" Type="http://schemas.openxmlformats.org/officeDocument/2006/relationships/image" Target="../media/image2.jpg"/><Relationship Id="rId21" Type="http://schemas.openxmlformats.org/officeDocument/2006/relationships/image" Target="../media/image31.png"/><Relationship Id="rId7" Type="http://schemas.openxmlformats.org/officeDocument/2006/relationships/image" Target="../media/image17.png"/><Relationship Id="rId12" Type="http://schemas.openxmlformats.org/officeDocument/2006/relationships/image" Target="../media/image22.png"/><Relationship Id="rId17" Type="http://schemas.openxmlformats.org/officeDocument/2006/relationships/image" Target="../media/image27.png"/><Relationship Id="rId2" Type="http://schemas.openxmlformats.org/officeDocument/2006/relationships/notesSlide" Target="../notesSlides/notesSlide7.xml"/><Relationship Id="rId16" Type="http://schemas.openxmlformats.org/officeDocument/2006/relationships/image" Target="../media/image26.png"/><Relationship Id="rId20" Type="http://schemas.openxmlformats.org/officeDocument/2006/relationships/image" Target="../media/image30.png"/><Relationship Id="rId1" Type="http://schemas.openxmlformats.org/officeDocument/2006/relationships/slideLayout" Target="../slideLayouts/slideLayout3.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5" Type="http://schemas.openxmlformats.org/officeDocument/2006/relationships/image" Target="../media/image25.png"/><Relationship Id="rId23" Type="http://schemas.openxmlformats.org/officeDocument/2006/relationships/image" Target="../media/image33.png"/><Relationship Id="rId10" Type="http://schemas.openxmlformats.org/officeDocument/2006/relationships/image" Target="../media/image20.png"/><Relationship Id="rId19" Type="http://schemas.openxmlformats.org/officeDocument/2006/relationships/image" Target="../media/image29.png"/><Relationship Id="rId4" Type="http://schemas.openxmlformats.org/officeDocument/2006/relationships/image" Target="../media/image14.png"/><Relationship Id="rId9" Type="http://schemas.openxmlformats.org/officeDocument/2006/relationships/image" Target="../media/image19.png"/><Relationship Id="rId14" Type="http://schemas.openxmlformats.org/officeDocument/2006/relationships/image" Target="../media/image24.png"/><Relationship Id="rId22" Type="http://schemas.openxmlformats.org/officeDocument/2006/relationships/image" Target="../media/image32.png"/></Relationships>
</file>

<file path=ppt/slides/_rels/slide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34.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3.xml"/><Relationship Id="rId1" Type="http://schemas.openxmlformats.org/officeDocument/2006/relationships/themeOverride" Target="../theme/themeOverride1.xml"/><Relationship Id="rId5" Type="http://schemas.openxmlformats.org/officeDocument/2006/relationships/image" Target="../media/image35.png"/><Relationship Id="rId4" Type="http://schemas.openxmlformats.org/officeDocument/2006/relationships/image" Target="../media/image2.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latin typeface="Poppins"/>
              <a:ea typeface="Poppins"/>
              <a:cs typeface="Poppins"/>
              <a:sym typeface="Poppins"/>
            </a:endParaRPr>
          </a:p>
        </p:txBody>
      </p:sp>
      <p:sp>
        <p:nvSpPr>
          <p:cNvPr id="55" name="Google Shape;55;p13"/>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latin typeface="Poppins"/>
              <a:ea typeface="Poppins"/>
              <a:cs typeface="Poppins"/>
              <a:sym typeface="Poppins"/>
            </a:endParaRPr>
          </a:p>
        </p:txBody>
      </p:sp>
      <p:pic>
        <p:nvPicPr>
          <p:cNvPr id="56" name="Google Shape;56;p13"/>
          <p:cNvPicPr preferRelativeResize="0"/>
          <p:nvPr/>
        </p:nvPicPr>
        <p:blipFill>
          <a:blip r:embed="rId3">
            <a:alphaModFix/>
          </a:blip>
          <a:stretch>
            <a:fillRect/>
          </a:stretch>
        </p:blipFill>
        <p:spPr>
          <a:xfrm>
            <a:off x="0" y="0"/>
            <a:ext cx="9144000" cy="5143500"/>
          </a:xfrm>
          <a:prstGeom prst="rect">
            <a:avLst/>
          </a:prstGeom>
          <a:noFill/>
          <a:ln>
            <a:noFill/>
          </a:ln>
        </p:spPr>
      </p:pic>
      <p:sp>
        <p:nvSpPr>
          <p:cNvPr id="57" name="Google Shape;57;p13"/>
          <p:cNvSpPr txBox="1"/>
          <p:nvPr/>
        </p:nvSpPr>
        <p:spPr>
          <a:xfrm>
            <a:off x="358325" y="1938375"/>
            <a:ext cx="4454100" cy="1292631"/>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00" dirty="0">
                <a:solidFill>
                  <a:schemeClr val="lt1"/>
                </a:solidFill>
                <a:latin typeface="Poppins"/>
                <a:cs typeface="Poppins"/>
              </a:rPr>
              <a:t>Building Robust &amp; Scalable </a:t>
            </a:r>
            <a:r>
              <a:rPr lang="en" sz="2400" b="1" dirty="0">
                <a:solidFill>
                  <a:schemeClr val="lt1"/>
                </a:solidFill>
                <a:latin typeface="Poppins"/>
                <a:cs typeface="Poppins"/>
              </a:rPr>
              <a:t>Recommendation Systems </a:t>
            </a:r>
            <a:r>
              <a:rPr lang="en" sz="2400" dirty="0">
                <a:solidFill>
                  <a:schemeClr val="lt1"/>
                </a:solidFill>
                <a:latin typeface="Poppins"/>
                <a:cs typeface="Poppins"/>
              </a:rPr>
              <a:t>for</a:t>
            </a:r>
            <a:r>
              <a:rPr lang="en" sz="2400" b="1" dirty="0">
                <a:solidFill>
                  <a:schemeClr val="lt1"/>
                </a:solidFill>
                <a:latin typeface="Poppins"/>
                <a:cs typeface="Poppins"/>
              </a:rPr>
              <a:t> Online Food Delivery</a:t>
            </a:r>
            <a:endParaRPr lang="en-IN" sz="2400" b="1" dirty="0">
              <a:solidFill>
                <a:schemeClr val="lt1"/>
              </a:solidFill>
              <a:latin typeface="Poppins"/>
              <a:cs typeface="Poppins"/>
              <a:sym typeface="Poppins"/>
            </a:endParaRPr>
          </a:p>
        </p:txBody>
      </p:sp>
      <p:sp>
        <p:nvSpPr>
          <p:cNvPr id="58" name="Google Shape;58;p13"/>
          <p:cNvSpPr txBox="1"/>
          <p:nvPr/>
        </p:nvSpPr>
        <p:spPr>
          <a:xfrm>
            <a:off x="311700" y="4220651"/>
            <a:ext cx="4454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solidFill>
                  <a:schemeClr val="lt1"/>
                </a:solidFill>
                <a:latin typeface="Poppins Medium"/>
                <a:ea typeface="Poppins Medium"/>
                <a:cs typeface="Poppins Medium"/>
                <a:sym typeface="Poppins Medium"/>
              </a:rPr>
              <a:t>Raghav Bali</a:t>
            </a:r>
            <a:endParaRPr dirty="0">
              <a:solidFill>
                <a:schemeClr val="lt1"/>
              </a:solidFill>
              <a:latin typeface="Poppins Medium"/>
              <a:ea typeface="Poppins Medium"/>
              <a:cs typeface="Poppins Medium"/>
              <a:sym typeface="Poppins Medium"/>
            </a:endParaRPr>
          </a:p>
        </p:txBody>
      </p:sp>
      <p:sp>
        <p:nvSpPr>
          <p:cNvPr id="59" name="Google Shape;59;p13"/>
          <p:cNvSpPr txBox="1"/>
          <p:nvPr/>
        </p:nvSpPr>
        <p:spPr>
          <a:xfrm>
            <a:off x="320525" y="4452601"/>
            <a:ext cx="44541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dirty="0">
                <a:solidFill>
                  <a:schemeClr val="lt1"/>
                </a:solidFill>
                <a:latin typeface="Poppins Medium"/>
                <a:ea typeface="Poppins Medium"/>
                <a:cs typeface="Poppins Medium"/>
                <a:sym typeface="Poppins Medium"/>
              </a:rPr>
              <a:t>Staff Data Scientist @ Delivery Hero</a:t>
            </a:r>
            <a:endParaRPr sz="1100" dirty="0">
              <a:solidFill>
                <a:schemeClr val="lt1"/>
              </a:solidFill>
              <a:latin typeface="Poppins Medium"/>
              <a:ea typeface="Poppins Medium"/>
              <a:cs typeface="Poppins Medium"/>
              <a:sym typeface="Poppins Medium"/>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65" name="Google Shape;65;p1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66" name="Google Shape;66;p14"/>
          <p:cNvPicPr preferRelativeResize="0"/>
          <p:nvPr/>
        </p:nvPicPr>
        <p:blipFill>
          <a:blip r:embed="rId3">
            <a:alphaModFix/>
          </a:blip>
          <a:stretch>
            <a:fillRect/>
          </a:stretch>
        </p:blipFill>
        <p:spPr>
          <a:xfrm>
            <a:off x="0" y="0"/>
            <a:ext cx="9144000" cy="5143500"/>
          </a:xfrm>
          <a:prstGeom prst="rect">
            <a:avLst/>
          </a:prstGeom>
          <a:noFill/>
          <a:ln>
            <a:noFill/>
          </a:ln>
        </p:spPr>
      </p:pic>
      <p:sp>
        <p:nvSpPr>
          <p:cNvPr id="2" name="Google Shape;105;p17">
            <a:extLst>
              <a:ext uri="{FF2B5EF4-FFF2-40B4-BE49-F238E27FC236}">
                <a16:creationId xmlns:a16="http://schemas.microsoft.com/office/drawing/2014/main" id="{8CF1F151-E92F-94D5-69E3-94D9EDA12233}"/>
              </a:ext>
            </a:extLst>
          </p:cNvPr>
          <p:cNvSpPr txBox="1">
            <a:spLocks/>
          </p:cNvSpPr>
          <p:nvPr/>
        </p:nvSpPr>
        <p:spPr>
          <a:xfrm>
            <a:off x="406425" y="1806825"/>
            <a:ext cx="8296800" cy="1542000"/>
          </a:xfrm>
          <a:prstGeom prst="rect">
            <a:avLst/>
          </a:prstGeom>
          <a:noFill/>
          <a:ln>
            <a:noFill/>
          </a:ln>
        </p:spPr>
        <p:txBody>
          <a:bodyPr spcFirstLastPara="1" wrap="square" lIns="91425" tIns="91425" rIns="91425" bIns="91425" anchor="ctr"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r>
              <a:rPr lang="en" sz="6000" b="1" dirty="0"/>
              <a:t>How</a:t>
            </a:r>
            <a:r>
              <a:rPr lang="en" sz="6000" dirty="0"/>
              <a:t> to Recommend</a:t>
            </a:r>
            <a:endParaRPr lang="en-IN" sz="3600" dirty="0"/>
          </a:p>
        </p:txBody>
      </p:sp>
    </p:spTree>
    <p:extLst>
      <p:ext uri="{BB962C8B-B14F-4D97-AF65-F5344CB8AC3E}">
        <p14:creationId xmlns:p14="http://schemas.microsoft.com/office/powerpoint/2010/main" val="31316281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1"/>
        <p:cNvGrpSpPr/>
        <p:nvPr/>
      </p:nvGrpSpPr>
      <p:grpSpPr>
        <a:xfrm>
          <a:off x="0" y="0"/>
          <a:ext cx="0" cy="0"/>
          <a:chOff x="0" y="0"/>
          <a:chExt cx="0" cy="0"/>
        </a:xfrm>
      </p:grpSpPr>
      <p:sp>
        <p:nvSpPr>
          <p:cNvPr id="72" name="Google Shape;72;p15"/>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73" name="Google Shape;73;p15"/>
          <p:cNvSpPr txBox="1">
            <a:spLocks noGrp="1"/>
          </p:cNvSpPr>
          <p:nvPr>
            <p:ph type="body" idx="1"/>
          </p:nvPr>
        </p:nvSpPr>
        <p:spPr>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74" name="Google Shape;74;p15"/>
          <p:cNvPicPr preferRelativeResize="0"/>
          <p:nvPr/>
        </p:nvPicPr>
        <p:blipFill>
          <a:blip r:embed="rId4">
            <a:alphaModFix/>
          </a:blip>
          <a:stretch>
            <a:fillRect/>
          </a:stretch>
        </p:blipFill>
        <p:spPr>
          <a:xfrm>
            <a:off x="0" y="0"/>
            <a:ext cx="9144000" cy="5143500"/>
          </a:xfrm>
          <a:prstGeom prst="rect">
            <a:avLst/>
          </a:prstGeom>
          <a:noFill/>
          <a:ln>
            <a:noFill/>
          </a:ln>
        </p:spPr>
      </p:pic>
      <p:sp>
        <p:nvSpPr>
          <p:cNvPr id="75" name="Google Shape;75;p15"/>
          <p:cNvSpPr txBox="1"/>
          <p:nvPr/>
        </p:nvSpPr>
        <p:spPr>
          <a:xfrm>
            <a:off x="116350" y="15125"/>
            <a:ext cx="5991900" cy="553968"/>
          </a:xfrm>
          <a:prstGeom prst="rect">
            <a:avLst/>
          </a:prstGeom>
          <a:noFill/>
          <a:ln>
            <a:noFill/>
          </a:ln>
        </p:spPr>
        <p:txBody>
          <a:bodyPr spcFirstLastPara="1" wrap="square" lIns="91425" tIns="91425" rIns="91425" bIns="91425" anchor="t" anchorCtr="0">
            <a:spAutoFit/>
          </a:bodyPr>
          <a:lstStyle/>
          <a:p>
            <a:r>
              <a:rPr lang="en" sz="2400" dirty="0">
                <a:solidFill>
                  <a:srgbClr val="D82027"/>
                </a:solidFill>
                <a:latin typeface="Poppins SemiBold"/>
                <a:cs typeface="Poppins SemiBold"/>
              </a:rPr>
              <a:t>Key Concepts</a:t>
            </a:r>
            <a:endParaRPr lang="en-IN" sz="2400" dirty="0">
              <a:solidFill>
                <a:srgbClr val="D82027"/>
              </a:solidFill>
              <a:latin typeface="Poppins SemiBold"/>
              <a:cs typeface="Poppins SemiBold"/>
              <a:sym typeface="Poppins SemiBold"/>
            </a:endParaRPr>
          </a:p>
        </p:txBody>
      </p:sp>
      <p:sp>
        <p:nvSpPr>
          <p:cNvPr id="76" name="Google Shape;76;p15"/>
          <p:cNvSpPr txBox="1"/>
          <p:nvPr/>
        </p:nvSpPr>
        <p:spPr>
          <a:xfrm>
            <a:off x="4038763" y="1189852"/>
            <a:ext cx="4949387" cy="3508623"/>
          </a:xfrm>
          <a:prstGeom prst="rect">
            <a:avLst/>
          </a:prstGeom>
          <a:noFill/>
          <a:ln>
            <a:noFill/>
          </a:ln>
        </p:spPr>
        <p:txBody>
          <a:bodyPr spcFirstLastPara="1" wrap="square" lIns="91425" tIns="91425" rIns="91425" bIns="91425" anchor="t" anchorCtr="0">
            <a:spAutoFit/>
          </a:bodyPr>
          <a:lstStyle/>
          <a:p>
            <a:pPr marL="457200" lvl="0" indent="-342900" algn="l" rtl="0">
              <a:spcBef>
                <a:spcPts val="0"/>
              </a:spcBef>
              <a:spcAft>
                <a:spcPts val="0"/>
              </a:spcAft>
              <a:buSzPts val="1800"/>
              <a:buChar char="●"/>
            </a:pPr>
            <a:r>
              <a:rPr lang="en-IN" sz="1800" dirty="0">
                <a:solidFill>
                  <a:schemeClr val="bg2"/>
                </a:solidFill>
              </a:rPr>
              <a:t>Key entities:</a:t>
            </a:r>
          </a:p>
          <a:p>
            <a:pPr marL="914400" lvl="1" indent="-317500" algn="l" rtl="0">
              <a:spcBef>
                <a:spcPts val="0"/>
              </a:spcBef>
              <a:spcAft>
                <a:spcPts val="0"/>
              </a:spcAft>
              <a:buSzPts val="1400"/>
              <a:buChar char="○"/>
            </a:pPr>
            <a:r>
              <a:rPr lang="en-IN" sz="1800" dirty="0">
                <a:solidFill>
                  <a:schemeClr val="bg2"/>
                </a:solidFill>
              </a:rPr>
              <a:t>user/customer</a:t>
            </a:r>
          </a:p>
          <a:p>
            <a:pPr marL="914400" lvl="1" indent="-317500" algn="l" rtl="0">
              <a:spcBef>
                <a:spcPts val="0"/>
              </a:spcBef>
              <a:spcAft>
                <a:spcPts val="0"/>
              </a:spcAft>
              <a:buSzPts val="1400"/>
              <a:buChar char="○"/>
            </a:pPr>
            <a:r>
              <a:rPr lang="en-IN" sz="1800" dirty="0">
                <a:solidFill>
                  <a:schemeClr val="bg2"/>
                </a:solidFill>
              </a:rPr>
              <a:t>item/vendor</a:t>
            </a:r>
          </a:p>
          <a:p>
            <a:pPr marL="457200" lvl="0" indent="-342900" algn="l" rtl="0">
              <a:spcBef>
                <a:spcPts val="0"/>
              </a:spcBef>
              <a:spcAft>
                <a:spcPts val="0"/>
              </a:spcAft>
              <a:buSzPts val="1800"/>
              <a:buChar char="●"/>
            </a:pPr>
            <a:r>
              <a:rPr lang="en-IN" sz="1800" dirty="0">
                <a:solidFill>
                  <a:schemeClr val="bg2"/>
                </a:solidFill>
              </a:rPr>
              <a:t>Signals:</a:t>
            </a:r>
          </a:p>
          <a:p>
            <a:pPr marL="914400" lvl="1" indent="-317500" algn="l" rtl="0">
              <a:spcBef>
                <a:spcPts val="0"/>
              </a:spcBef>
              <a:spcAft>
                <a:spcPts val="0"/>
              </a:spcAft>
              <a:buSzPts val="1400"/>
              <a:buChar char="○"/>
            </a:pPr>
            <a:r>
              <a:rPr lang="en-IN" sz="1800" dirty="0">
                <a:solidFill>
                  <a:schemeClr val="bg2"/>
                </a:solidFill>
              </a:rPr>
              <a:t>Implicit (clicks, impressions, etc.)</a:t>
            </a:r>
          </a:p>
          <a:p>
            <a:pPr marL="914400" lvl="1" indent="-317500" algn="l" rtl="0">
              <a:spcBef>
                <a:spcPts val="0"/>
              </a:spcBef>
              <a:spcAft>
                <a:spcPts val="0"/>
              </a:spcAft>
              <a:buSzPts val="1400"/>
              <a:buChar char="○"/>
            </a:pPr>
            <a:r>
              <a:rPr lang="en-IN" sz="1800" dirty="0">
                <a:solidFill>
                  <a:schemeClr val="bg2"/>
                </a:solidFill>
              </a:rPr>
              <a:t>Explicit (ratings, reviews, surveys, etc.)</a:t>
            </a:r>
          </a:p>
          <a:p>
            <a:pPr marL="914400" lvl="1" indent="-317500" algn="l" rtl="0">
              <a:spcBef>
                <a:spcPts val="0"/>
              </a:spcBef>
              <a:spcAft>
                <a:spcPts val="0"/>
              </a:spcAft>
              <a:buSzPts val="1400"/>
              <a:buChar char="○"/>
            </a:pPr>
            <a:r>
              <a:rPr lang="en-IN" sz="1800" dirty="0">
                <a:solidFill>
                  <a:schemeClr val="bg2"/>
                </a:solidFill>
              </a:rPr>
              <a:t>Context</a:t>
            </a:r>
          </a:p>
          <a:p>
            <a:pPr marL="457200" lvl="0" indent="-342900" algn="l" rtl="0">
              <a:spcBef>
                <a:spcPts val="0"/>
              </a:spcBef>
              <a:spcAft>
                <a:spcPts val="0"/>
              </a:spcAft>
              <a:buSzPts val="1800"/>
              <a:buChar char="●"/>
            </a:pPr>
            <a:r>
              <a:rPr lang="en-IN" sz="1800" dirty="0">
                <a:solidFill>
                  <a:schemeClr val="bg2"/>
                </a:solidFill>
              </a:rPr>
              <a:t>Fill the missing information with best estimates</a:t>
            </a:r>
          </a:p>
          <a:p>
            <a:pPr marL="914400" lvl="1" indent="-317500" algn="l" rtl="0">
              <a:spcBef>
                <a:spcPts val="0"/>
              </a:spcBef>
              <a:spcAft>
                <a:spcPts val="0"/>
              </a:spcAft>
              <a:buSzPts val="1400"/>
              <a:buChar char="○"/>
            </a:pPr>
            <a:r>
              <a:rPr lang="en-IN" sz="1800" dirty="0">
                <a:solidFill>
                  <a:schemeClr val="bg2"/>
                </a:solidFill>
              </a:rPr>
              <a:t>Match key entities to each other </a:t>
            </a:r>
            <a:br>
              <a:rPr lang="en-IN" sz="1800" dirty="0">
                <a:solidFill>
                  <a:schemeClr val="bg2"/>
                </a:solidFill>
              </a:rPr>
            </a:br>
            <a:r>
              <a:rPr lang="en-IN" sz="1800" dirty="0">
                <a:solidFill>
                  <a:schemeClr val="bg2"/>
                </a:solidFill>
              </a:rPr>
              <a:t>(user-user, user-item, item-item)</a:t>
            </a:r>
          </a:p>
        </p:txBody>
      </p:sp>
      <p:pic>
        <p:nvPicPr>
          <p:cNvPr id="2" name="Google Shape;93;p15">
            <a:extLst>
              <a:ext uri="{FF2B5EF4-FFF2-40B4-BE49-F238E27FC236}">
                <a16:creationId xmlns:a16="http://schemas.microsoft.com/office/drawing/2014/main" id="{ED264C36-964D-55CF-5A63-19952D1FAFB3}"/>
              </a:ext>
            </a:extLst>
          </p:cNvPr>
          <p:cNvPicPr preferRelativeResize="0"/>
          <p:nvPr/>
        </p:nvPicPr>
        <p:blipFill>
          <a:blip r:embed="rId5">
            <a:alphaModFix/>
          </a:blip>
          <a:stretch>
            <a:fillRect/>
          </a:stretch>
        </p:blipFill>
        <p:spPr>
          <a:xfrm>
            <a:off x="1628964" y="1152475"/>
            <a:ext cx="2098099" cy="2098099"/>
          </a:xfrm>
          <a:prstGeom prst="rect">
            <a:avLst/>
          </a:prstGeom>
          <a:noFill/>
          <a:ln>
            <a:noFill/>
          </a:ln>
          <a:effectLst>
            <a:outerShdw blurRad="57150" dist="19050" dir="5400000" algn="bl" rotWithShape="0">
              <a:srgbClr val="000000">
                <a:alpha val="50000"/>
              </a:srgbClr>
            </a:outerShdw>
          </a:effectLst>
        </p:spPr>
      </p:pic>
    </p:spTree>
    <p:extLst>
      <p:ext uri="{BB962C8B-B14F-4D97-AF65-F5344CB8AC3E}">
        <p14:creationId xmlns:p14="http://schemas.microsoft.com/office/powerpoint/2010/main" val="1341193890"/>
      </p:ext>
    </p:extLst>
  </p:cSld>
  <p:clrMapOvr>
    <a:overrideClrMapping bg1="lt1" tx1="dk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6">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6">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6">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6">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6">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6">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1"/>
        <p:cNvGrpSpPr/>
        <p:nvPr/>
      </p:nvGrpSpPr>
      <p:grpSpPr>
        <a:xfrm>
          <a:off x="0" y="0"/>
          <a:ext cx="0" cy="0"/>
          <a:chOff x="0" y="0"/>
          <a:chExt cx="0" cy="0"/>
        </a:xfrm>
      </p:grpSpPr>
      <p:sp>
        <p:nvSpPr>
          <p:cNvPr id="72" name="Google Shape;72;p15"/>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73" name="Google Shape;73;p15"/>
          <p:cNvSpPr txBox="1">
            <a:spLocks noGrp="1"/>
          </p:cNvSpPr>
          <p:nvPr>
            <p:ph type="body" idx="1"/>
          </p:nvPr>
        </p:nvSpPr>
        <p:spPr>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74" name="Google Shape;74;p15"/>
          <p:cNvPicPr preferRelativeResize="0"/>
          <p:nvPr/>
        </p:nvPicPr>
        <p:blipFill>
          <a:blip r:embed="rId4">
            <a:alphaModFix/>
          </a:blip>
          <a:stretch>
            <a:fillRect/>
          </a:stretch>
        </p:blipFill>
        <p:spPr>
          <a:xfrm>
            <a:off x="0" y="0"/>
            <a:ext cx="9144000" cy="5143500"/>
          </a:xfrm>
          <a:prstGeom prst="rect">
            <a:avLst/>
          </a:prstGeom>
          <a:noFill/>
          <a:ln>
            <a:noFill/>
          </a:ln>
        </p:spPr>
      </p:pic>
      <p:sp>
        <p:nvSpPr>
          <p:cNvPr id="75" name="Google Shape;75;p15"/>
          <p:cNvSpPr txBox="1"/>
          <p:nvPr/>
        </p:nvSpPr>
        <p:spPr>
          <a:xfrm>
            <a:off x="116350" y="15125"/>
            <a:ext cx="5991900" cy="553968"/>
          </a:xfrm>
          <a:prstGeom prst="rect">
            <a:avLst/>
          </a:prstGeom>
          <a:noFill/>
          <a:ln>
            <a:noFill/>
          </a:ln>
        </p:spPr>
        <p:txBody>
          <a:bodyPr spcFirstLastPara="1" wrap="square" lIns="91425" tIns="91425" rIns="91425" bIns="91425" anchor="t" anchorCtr="0">
            <a:spAutoFit/>
          </a:bodyPr>
          <a:lstStyle/>
          <a:p>
            <a:r>
              <a:rPr lang="en" sz="2400" dirty="0">
                <a:solidFill>
                  <a:srgbClr val="D82027"/>
                </a:solidFill>
                <a:latin typeface="Poppins SemiBold"/>
                <a:cs typeface="Poppins SemiBold"/>
              </a:rPr>
              <a:t>Approaches</a:t>
            </a:r>
            <a:endParaRPr lang="en-IN" sz="2400" dirty="0">
              <a:solidFill>
                <a:srgbClr val="D82027"/>
              </a:solidFill>
              <a:latin typeface="Poppins SemiBold"/>
              <a:cs typeface="Poppins SemiBold"/>
              <a:sym typeface="Poppins SemiBold"/>
            </a:endParaRPr>
          </a:p>
        </p:txBody>
      </p:sp>
      <p:sp>
        <p:nvSpPr>
          <p:cNvPr id="76" name="Google Shape;76;p15"/>
          <p:cNvSpPr txBox="1"/>
          <p:nvPr/>
        </p:nvSpPr>
        <p:spPr>
          <a:xfrm>
            <a:off x="311700" y="1014118"/>
            <a:ext cx="7099557" cy="1292631"/>
          </a:xfrm>
          <a:prstGeom prst="rect">
            <a:avLst/>
          </a:prstGeom>
          <a:noFill/>
          <a:ln>
            <a:noFill/>
          </a:ln>
        </p:spPr>
        <p:txBody>
          <a:bodyPr spcFirstLastPara="1" wrap="square" lIns="91425" tIns="91425" rIns="91425" bIns="91425" anchor="t" anchorCtr="0">
            <a:spAutoFit/>
          </a:bodyPr>
          <a:lstStyle/>
          <a:p>
            <a:pPr marL="457200" lvl="0" indent="-342900" algn="l" rtl="0">
              <a:spcBef>
                <a:spcPts val="0"/>
              </a:spcBef>
              <a:spcAft>
                <a:spcPts val="0"/>
              </a:spcAft>
              <a:buSzPts val="1800"/>
              <a:buChar char="●"/>
            </a:pPr>
            <a:r>
              <a:rPr lang="en-IN" sz="1800" dirty="0">
                <a:solidFill>
                  <a:schemeClr val="bg2"/>
                </a:solidFill>
              </a:rPr>
              <a:t>Batch Vs Online Recommendations</a:t>
            </a:r>
          </a:p>
          <a:p>
            <a:pPr marL="457200" lvl="0" indent="-342900" algn="l" rtl="0">
              <a:spcBef>
                <a:spcPts val="0"/>
              </a:spcBef>
              <a:spcAft>
                <a:spcPts val="0"/>
              </a:spcAft>
              <a:buSzPts val="1800"/>
              <a:buChar char="●"/>
            </a:pPr>
            <a:r>
              <a:rPr lang="en-IN" sz="1800" dirty="0">
                <a:solidFill>
                  <a:schemeClr val="bg2"/>
                </a:solidFill>
              </a:rPr>
              <a:t>Explore / Exploit Paradigm</a:t>
            </a:r>
          </a:p>
          <a:p>
            <a:pPr marL="457200" lvl="0" indent="-342900" algn="l" rtl="0">
              <a:spcBef>
                <a:spcPts val="0"/>
              </a:spcBef>
              <a:spcAft>
                <a:spcPts val="0"/>
              </a:spcAft>
              <a:buSzPts val="1800"/>
              <a:buChar char="●"/>
            </a:pPr>
            <a:r>
              <a:rPr lang="en-IN" sz="1800" dirty="0">
                <a:solidFill>
                  <a:schemeClr val="bg2"/>
                </a:solidFill>
              </a:rPr>
              <a:t>Content Vs Collaborative</a:t>
            </a:r>
          </a:p>
          <a:p>
            <a:pPr marL="457200" lvl="0" indent="-342900" algn="l" rtl="0">
              <a:spcBef>
                <a:spcPts val="0"/>
              </a:spcBef>
              <a:spcAft>
                <a:spcPts val="0"/>
              </a:spcAft>
              <a:buSzPts val="1800"/>
              <a:buChar char="●"/>
            </a:pPr>
            <a:r>
              <a:rPr lang="en-IN" sz="1800" dirty="0">
                <a:solidFill>
                  <a:schemeClr val="bg2"/>
                </a:solidFill>
              </a:rPr>
              <a:t>…</a:t>
            </a:r>
          </a:p>
        </p:txBody>
      </p:sp>
      <p:sp>
        <p:nvSpPr>
          <p:cNvPr id="2" name="Google Shape;168;p24">
            <a:extLst>
              <a:ext uri="{FF2B5EF4-FFF2-40B4-BE49-F238E27FC236}">
                <a16:creationId xmlns:a16="http://schemas.microsoft.com/office/drawing/2014/main" id="{B51804D5-E521-50B9-E7EA-D19265E150C6}"/>
              </a:ext>
            </a:extLst>
          </p:cNvPr>
          <p:cNvSpPr/>
          <p:nvPr/>
        </p:nvSpPr>
        <p:spPr>
          <a:xfrm>
            <a:off x="301525" y="2411975"/>
            <a:ext cx="1811400" cy="2020200"/>
          </a:xfrm>
          <a:prstGeom prst="roundRect">
            <a:avLst>
              <a:gd name="adj" fmla="val 16667"/>
            </a:avLst>
          </a:prstGeom>
          <a:solidFill>
            <a:srgbClr val="EFEFE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700" b="1" dirty="0"/>
              <a:t>Heuristics</a:t>
            </a:r>
            <a:endParaRPr sz="1700" b="1" dirty="0"/>
          </a:p>
          <a:p>
            <a:pPr marL="0" lvl="0" indent="0" algn="l" rtl="0">
              <a:spcBef>
                <a:spcPts val="0"/>
              </a:spcBef>
              <a:spcAft>
                <a:spcPts val="0"/>
              </a:spcAft>
              <a:buNone/>
            </a:pPr>
            <a:endParaRPr dirty="0"/>
          </a:p>
          <a:p>
            <a:pPr marL="457200" lvl="0" indent="-304800" algn="l" rtl="0">
              <a:spcBef>
                <a:spcPts val="0"/>
              </a:spcBef>
              <a:spcAft>
                <a:spcPts val="0"/>
              </a:spcAft>
              <a:buSzPts val="1200"/>
              <a:buChar char="●"/>
            </a:pPr>
            <a:r>
              <a:rPr lang="en" sz="1200" dirty="0"/>
              <a:t>Business Rules</a:t>
            </a:r>
            <a:endParaRPr sz="1200" dirty="0"/>
          </a:p>
          <a:p>
            <a:pPr marL="457200" lvl="0" indent="-304800" algn="l" rtl="0">
              <a:spcBef>
                <a:spcPts val="0"/>
              </a:spcBef>
              <a:spcAft>
                <a:spcPts val="0"/>
              </a:spcAft>
              <a:buSzPts val="1200"/>
              <a:buChar char="●"/>
            </a:pPr>
            <a:r>
              <a:rPr lang="en" sz="1200" dirty="0"/>
              <a:t>Domain Knowledge</a:t>
            </a:r>
            <a:endParaRPr sz="1200" dirty="0"/>
          </a:p>
          <a:p>
            <a:pPr marL="457200" lvl="0" indent="-304800" algn="l" rtl="0">
              <a:spcBef>
                <a:spcPts val="0"/>
              </a:spcBef>
              <a:spcAft>
                <a:spcPts val="0"/>
              </a:spcAft>
              <a:buSzPts val="1200"/>
              <a:buChar char="●"/>
            </a:pPr>
            <a:r>
              <a:rPr lang="en" sz="1200" dirty="0"/>
              <a:t>Popularity</a:t>
            </a:r>
            <a:endParaRPr sz="1200" dirty="0"/>
          </a:p>
          <a:p>
            <a:pPr marL="0" lvl="0" indent="0" algn="ctr" rtl="0">
              <a:spcBef>
                <a:spcPts val="0"/>
              </a:spcBef>
              <a:spcAft>
                <a:spcPts val="0"/>
              </a:spcAft>
              <a:buNone/>
            </a:pPr>
            <a:endParaRPr dirty="0"/>
          </a:p>
          <a:p>
            <a:pPr marL="0" lvl="0" indent="0" algn="ctr" rtl="0">
              <a:spcBef>
                <a:spcPts val="0"/>
              </a:spcBef>
              <a:spcAft>
                <a:spcPts val="0"/>
              </a:spcAft>
              <a:buNone/>
            </a:pPr>
            <a:endParaRPr dirty="0"/>
          </a:p>
        </p:txBody>
      </p:sp>
      <p:sp>
        <p:nvSpPr>
          <p:cNvPr id="3" name="Google Shape;169;p24">
            <a:extLst>
              <a:ext uri="{FF2B5EF4-FFF2-40B4-BE49-F238E27FC236}">
                <a16:creationId xmlns:a16="http://schemas.microsoft.com/office/drawing/2014/main" id="{5AD7B817-F89A-5905-7A57-E1F7BC965BA1}"/>
              </a:ext>
            </a:extLst>
          </p:cNvPr>
          <p:cNvSpPr/>
          <p:nvPr/>
        </p:nvSpPr>
        <p:spPr>
          <a:xfrm>
            <a:off x="2400250" y="2411975"/>
            <a:ext cx="1811400" cy="2020200"/>
          </a:xfrm>
          <a:prstGeom prst="roundRect">
            <a:avLst>
              <a:gd name="adj" fmla="val 16667"/>
            </a:avLst>
          </a:prstGeom>
          <a:solidFill>
            <a:srgbClr val="EFEFE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700" b="1"/>
              <a:t>Linear</a:t>
            </a:r>
            <a:endParaRPr sz="1700" b="1"/>
          </a:p>
          <a:p>
            <a:pPr marL="0" lvl="0" indent="0" algn="ctr" rtl="0">
              <a:spcBef>
                <a:spcPts val="0"/>
              </a:spcBef>
              <a:spcAft>
                <a:spcPts val="0"/>
              </a:spcAft>
              <a:buNone/>
            </a:pPr>
            <a:endParaRPr b="1"/>
          </a:p>
          <a:p>
            <a:pPr marL="457200" lvl="0" indent="-304800" algn="l" rtl="0">
              <a:spcBef>
                <a:spcPts val="0"/>
              </a:spcBef>
              <a:spcAft>
                <a:spcPts val="0"/>
              </a:spcAft>
              <a:buSzPts val="1200"/>
              <a:buChar char="●"/>
            </a:pPr>
            <a:r>
              <a:rPr lang="en" sz="1200"/>
              <a:t>Implicit features</a:t>
            </a:r>
            <a:endParaRPr sz="1200"/>
          </a:p>
          <a:p>
            <a:pPr marL="457200" lvl="0" indent="-304800" algn="l" rtl="0">
              <a:spcBef>
                <a:spcPts val="0"/>
              </a:spcBef>
              <a:spcAft>
                <a:spcPts val="0"/>
              </a:spcAft>
              <a:buSzPts val="1200"/>
              <a:buChar char="●"/>
            </a:pPr>
            <a:r>
              <a:rPr lang="en" sz="1200"/>
              <a:t>Matrix Factorization (SVD, NMF, ALS, SLIM)</a:t>
            </a:r>
            <a:endParaRPr sz="1200"/>
          </a:p>
          <a:p>
            <a:pPr marL="0" lvl="0" indent="0" algn="l" rtl="0">
              <a:spcBef>
                <a:spcPts val="0"/>
              </a:spcBef>
              <a:spcAft>
                <a:spcPts val="0"/>
              </a:spcAft>
              <a:buNone/>
            </a:pPr>
            <a:endParaRPr sz="1200"/>
          </a:p>
        </p:txBody>
      </p:sp>
      <p:sp>
        <p:nvSpPr>
          <p:cNvPr id="4" name="Google Shape;170;p24">
            <a:extLst>
              <a:ext uri="{FF2B5EF4-FFF2-40B4-BE49-F238E27FC236}">
                <a16:creationId xmlns:a16="http://schemas.microsoft.com/office/drawing/2014/main" id="{22FE7B69-7298-8E22-7590-3D922900BEAD}"/>
              </a:ext>
            </a:extLst>
          </p:cNvPr>
          <p:cNvSpPr/>
          <p:nvPr/>
        </p:nvSpPr>
        <p:spPr>
          <a:xfrm>
            <a:off x="4498975" y="2411975"/>
            <a:ext cx="1811400" cy="2020200"/>
          </a:xfrm>
          <a:prstGeom prst="roundRect">
            <a:avLst>
              <a:gd name="adj" fmla="val 16667"/>
            </a:avLst>
          </a:prstGeom>
          <a:solidFill>
            <a:srgbClr val="EFEFE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700" b="1" dirty="0"/>
              <a:t>Deep Learning</a:t>
            </a:r>
            <a:endParaRPr sz="1700" b="1" dirty="0"/>
          </a:p>
          <a:p>
            <a:pPr marL="0" lvl="0" indent="0" algn="ctr" rtl="0">
              <a:spcBef>
                <a:spcPts val="0"/>
              </a:spcBef>
              <a:spcAft>
                <a:spcPts val="0"/>
              </a:spcAft>
              <a:buNone/>
            </a:pPr>
            <a:endParaRPr b="1" dirty="0"/>
          </a:p>
          <a:p>
            <a:pPr marL="457200" lvl="0" indent="-304800" algn="l" rtl="0">
              <a:spcBef>
                <a:spcPts val="0"/>
              </a:spcBef>
              <a:spcAft>
                <a:spcPts val="0"/>
              </a:spcAft>
              <a:buSzPts val="1200"/>
              <a:buChar char="●"/>
            </a:pPr>
            <a:r>
              <a:rPr lang="en" sz="1200" dirty="0"/>
              <a:t>Embeddings</a:t>
            </a:r>
            <a:endParaRPr sz="1200" dirty="0"/>
          </a:p>
          <a:p>
            <a:pPr marL="457200" lvl="0" indent="-304800" algn="l" rtl="0">
              <a:spcBef>
                <a:spcPts val="0"/>
              </a:spcBef>
              <a:spcAft>
                <a:spcPts val="0"/>
              </a:spcAft>
              <a:buSzPts val="1200"/>
              <a:buChar char="●"/>
            </a:pPr>
            <a:r>
              <a:rPr lang="en" sz="1200" dirty="0"/>
              <a:t>SAS-Rec, BART</a:t>
            </a:r>
            <a:endParaRPr sz="1200" dirty="0"/>
          </a:p>
          <a:p>
            <a:pPr marL="0" lvl="0" indent="0" algn="l" rtl="0">
              <a:spcBef>
                <a:spcPts val="0"/>
              </a:spcBef>
              <a:spcAft>
                <a:spcPts val="0"/>
              </a:spcAft>
              <a:buNone/>
            </a:pPr>
            <a:endParaRPr sz="1200" dirty="0"/>
          </a:p>
          <a:p>
            <a:pPr marL="0" lvl="0" indent="0" algn="l" rtl="0">
              <a:spcBef>
                <a:spcPts val="0"/>
              </a:spcBef>
              <a:spcAft>
                <a:spcPts val="0"/>
              </a:spcAft>
              <a:buNone/>
            </a:pPr>
            <a:endParaRPr sz="1200" dirty="0"/>
          </a:p>
          <a:p>
            <a:pPr marL="0" lvl="0" indent="0" algn="l" rtl="0">
              <a:spcBef>
                <a:spcPts val="0"/>
              </a:spcBef>
              <a:spcAft>
                <a:spcPts val="0"/>
              </a:spcAft>
              <a:buNone/>
            </a:pPr>
            <a:endParaRPr sz="1200" dirty="0"/>
          </a:p>
        </p:txBody>
      </p:sp>
      <p:sp>
        <p:nvSpPr>
          <p:cNvPr id="5" name="Google Shape;171;p24">
            <a:extLst>
              <a:ext uri="{FF2B5EF4-FFF2-40B4-BE49-F238E27FC236}">
                <a16:creationId xmlns:a16="http://schemas.microsoft.com/office/drawing/2014/main" id="{89C84D00-BDAF-F9C8-65C3-5EA282F0BB82}"/>
              </a:ext>
            </a:extLst>
          </p:cNvPr>
          <p:cNvSpPr/>
          <p:nvPr/>
        </p:nvSpPr>
        <p:spPr>
          <a:xfrm>
            <a:off x="6597700" y="2411975"/>
            <a:ext cx="1811400" cy="2020200"/>
          </a:xfrm>
          <a:prstGeom prst="roundRect">
            <a:avLst>
              <a:gd name="adj" fmla="val 16667"/>
            </a:avLst>
          </a:prstGeom>
          <a:solidFill>
            <a:srgbClr val="EFEFE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700" b="1" dirty="0"/>
              <a:t>LLM?</a:t>
            </a:r>
            <a:endParaRPr sz="1700" b="1" dirty="0"/>
          </a:p>
          <a:p>
            <a:pPr marL="0" lvl="0" indent="0" algn="ctr" rtl="0">
              <a:spcBef>
                <a:spcPts val="0"/>
              </a:spcBef>
              <a:spcAft>
                <a:spcPts val="0"/>
              </a:spcAft>
              <a:buNone/>
            </a:pPr>
            <a:endParaRPr b="1" dirty="0"/>
          </a:p>
          <a:p>
            <a:pPr marL="457200" lvl="0" indent="-304800" algn="l" rtl="0">
              <a:spcBef>
                <a:spcPts val="0"/>
              </a:spcBef>
              <a:spcAft>
                <a:spcPts val="0"/>
              </a:spcAft>
              <a:buSzPts val="1200"/>
              <a:buChar char="●"/>
            </a:pPr>
            <a:r>
              <a:rPr lang="en" sz="1200" dirty="0"/>
              <a:t>More context and world understanding</a:t>
            </a:r>
            <a:endParaRPr sz="1200" dirty="0"/>
          </a:p>
          <a:p>
            <a:pPr marL="457200" lvl="0" indent="-304800" algn="l" rtl="0">
              <a:spcBef>
                <a:spcPts val="0"/>
              </a:spcBef>
              <a:spcAft>
                <a:spcPts val="0"/>
              </a:spcAft>
              <a:buSzPts val="1200"/>
              <a:buChar char="●"/>
            </a:pPr>
            <a:r>
              <a:rPr lang="en" sz="1200" dirty="0"/>
              <a:t>P5</a:t>
            </a:r>
            <a:endParaRPr sz="1200" dirty="0"/>
          </a:p>
          <a:p>
            <a:pPr marL="0" lvl="0" indent="0" algn="l" rtl="0">
              <a:spcBef>
                <a:spcPts val="0"/>
              </a:spcBef>
              <a:spcAft>
                <a:spcPts val="0"/>
              </a:spcAft>
              <a:buNone/>
            </a:pPr>
            <a:endParaRPr sz="1200" dirty="0"/>
          </a:p>
          <a:p>
            <a:pPr marL="0" lvl="0" indent="0" algn="l" rtl="0">
              <a:spcBef>
                <a:spcPts val="0"/>
              </a:spcBef>
              <a:spcAft>
                <a:spcPts val="0"/>
              </a:spcAft>
              <a:buNone/>
            </a:pPr>
            <a:endParaRPr sz="1200" dirty="0"/>
          </a:p>
        </p:txBody>
      </p:sp>
      <p:cxnSp>
        <p:nvCxnSpPr>
          <p:cNvPr id="7" name="Straight Arrow Connector 6">
            <a:extLst>
              <a:ext uri="{FF2B5EF4-FFF2-40B4-BE49-F238E27FC236}">
                <a16:creationId xmlns:a16="http://schemas.microsoft.com/office/drawing/2014/main" id="{A724406C-E13A-BE0B-25F7-F32E9F224FD9}"/>
              </a:ext>
            </a:extLst>
          </p:cNvPr>
          <p:cNvCxnSpPr/>
          <p:nvPr/>
        </p:nvCxnSpPr>
        <p:spPr>
          <a:xfrm>
            <a:off x="421341" y="4568875"/>
            <a:ext cx="7853083"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8" name="Google Shape;76;p15">
            <a:extLst>
              <a:ext uri="{FF2B5EF4-FFF2-40B4-BE49-F238E27FC236}">
                <a16:creationId xmlns:a16="http://schemas.microsoft.com/office/drawing/2014/main" id="{51C3542F-1EED-04B4-37EF-4231338E070E}"/>
              </a:ext>
            </a:extLst>
          </p:cNvPr>
          <p:cNvSpPr txBox="1"/>
          <p:nvPr/>
        </p:nvSpPr>
        <p:spPr>
          <a:xfrm>
            <a:off x="3359512" y="4537401"/>
            <a:ext cx="1538850" cy="400079"/>
          </a:xfrm>
          <a:prstGeom prst="rect">
            <a:avLst/>
          </a:prstGeom>
          <a:noFill/>
          <a:ln>
            <a:noFill/>
          </a:ln>
        </p:spPr>
        <p:txBody>
          <a:bodyPr spcFirstLastPara="1" wrap="square" lIns="91425" tIns="91425" rIns="91425" bIns="91425" anchor="t" anchorCtr="0">
            <a:spAutoFit/>
          </a:bodyPr>
          <a:lstStyle/>
          <a:p>
            <a:pPr marL="114300" lvl="0" algn="l" rtl="0">
              <a:spcBef>
                <a:spcPts val="0"/>
              </a:spcBef>
              <a:spcAft>
                <a:spcPts val="0"/>
              </a:spcAft>
              <a:buSzPts val="1800"/>
            </a:pPr>
            <a:r>
              <a:rPr lang="en-IN" dirty="0">
                <a:solidFill>
                  <a:schemeClr val="bg2"/>
                </a:solidFill>
              </a:rPr>
              <a:t>Complexity</a:t>
            </a:r>
          </a:p>
        </p:txBody>
      </p:sp>
    </p:spTree>
    <p:extLst>
      <p:ext uri="{BB962C8B-B14F-4D97-AF65-F5344CB8AC3E}">
        <p14:creationId xmlns:p14="http://schemas.microsoft.com/office/powerpoint/2010/main" val="3975209103"/>
      </p:ext>
    </p:extLst>
  </p:cSld>
  <p:clrMapOvr>
    <a:overrideClrMapping bg1="lt1" tx1="dk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dissolv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dissolv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dissolve">
                                      <p:cBhvr>
                                        <p:cTn id="2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65" name="Google Shape;65;p1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66" name="Google Shape;66;p14"/>
          <p:cNvPicPr preferRelativeResize="0"/>
          <p:nvPr/>
        </p:nvPicPr>
        <p:blipFill>
          <a:blip r:embed="rId3">
            <a:alphaModFix/>
          </a:blip>
          <a:stretch>
            <a:fillRect/>
          </a:stretch>
        </p:blipFill>
        <p:spPr>
          <a:xfrm>
            <a:off x="0" y="0"/>
            <a:ext cx="9144000" cy="5143500"/>
          </a:xfrm>
          <a:prstGeom prst="rect">
            <a:avLst/>
          </a:prstGeom>
          <a:noFill/>
          <a:ln>
            <a:noFill/>
          </a:ln>
        </p:spPr>
      </p:pic>
      <p:sp>
        <p:nvSpPr>
          <p:cNvPr id="2" name="Google Shape;105;p17">
            <a:extLst>
              <a:ext uri="{FF2B5EF4-FFF2-40B4-BE49-F238E27FC236}">
                <a16:creationId xmlns:a16="http://schemas.microsoft.com/office/drawing/2014/main" id="{8CF1F151-E92F-94D5-69E3-94D9EDA12233}"/>
              </a:ext>
            </a:extLst>
          </p:cNvPr>
          <p:cNvSpPr txBox="1">
            <a:spLocks/>
          </p:cNvSpPr>
          <p:nvPr/>
        </p:nvSpPr>
        <p:spPr>
          <a:xfrm>
            <a:off x="406425" y="1806825"/>
            <a:ext cx="8296800" cy="1542000"/>
          </a:xfrm>
          <a:prstGeom prst="rect">
            <a:avLst/>
          </a:prstGeom>
          <a:noFill/>
          <a:ln>
            <a:noFill/>
          </a:ln>
        </p:spPr>
        <p:txBody>
          <a:bodyPr spcFirstLastPara="1" wrap="square" lIns="91425" tIns="91425" rIns="91425" bIns="91425" anchor="ctr" anchorCtr="0">
            <a:normAutofit fontScale="55000" lnSpcReduction="2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r>
              <a:rPr lang="en" sz="9600" dirty="0"/>
              <a:t>Evaluate </a:t>
            </a:r>
            <a:r>
              <a:rPr lang="en" sz="9600" dirty="0">
                <a:solidFill>
                  <a:srgbClr val="D82027"/>
                </a:solidFill>
              </a:rPr>
              <a:t>&amp;</a:t>
            </a:r>
            <a:r>
              <a:rPr lang="en" sz="9600" dirty="0"/>
              <a:t> Optimize Recommendations</a:t>
            </a:r>
            <a:endParaRPr lang="en" sz="6000" dirty="0"/>
          </a:p>
        </p:txBody>
      </p:sp>
    </p:spTree>
    <p:extLst>
      <p:ext uri="{BB962C8B-B14F-4D97-AF65-F5344CB8AC3E}">
        <p14:creationId xmlns:p14="http://schemas.microsoft.com/office/powerpoint/2010/main" val="12923623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1"/>
        <p:cNvGrpSpPr/>
        <p:nvPr/>
      </p:nvGrpSpPr>
      <p:grpSpPr>
        <a:xfrm>
          <a:off x="0" y="0"/>
          <a:ext cx="0" cy="0"/>
          <a:chOff x="0" y="0"/>
          <a:chExt cx="0" cy="0"/>
        </a:xfrm>
      </p:grpSpPr>
      <p:sp>
        <p:nvSpPr>
          <p:cNvPr id="72" name="Google Shape;72;p15"/>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73" name="Google Shape;73;p15"/>
          <p:cNvSpPr txBox="1">
            <a:spLocks noGrp="1"/>
          </p:cNvSpPr>
          <p:nvPr>
            <p:ph type="body" idx="1"/>
          </p:nvPr>
        </p:nvSpPr>
        <p:spPr>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74" name="Google Shape;74;p15"/>
          <p:cNvPicPr preferRelativeResize="0"/>
          <p:nvPr/>
        </p:nvPicPr>
        <p:blipFill>
          <a:blip r:embed="rId4">
            <a:alphaModFix/>
          </a:blip>
          <a:stretch>
            <a:fillRect/>
          </a:stretch>
        </p:blipFill>
        <p:spPr>
          <a:xfrm>
            <a:off x="0" y="0"/>
            <a:ext cx="9144000" cy="5143500"/>
          </a:xfrm>
          <a:prstGeom prst="rect">
            <a:avLst/>
          </a:prstGeom>
          <a:noFill/>
          <a:ln>
            <a:noFill/>
          </a:ln>
        </p:spPr>
      </p:pic>
      <p:sp>
        <p:nvSpPr>
          <p:cNvPr id="75" name="Google Shape;75;p15"/>
          <p:cNvSpPr txBox="1"/>
          <p:nvPr/>
        </p:nvSpPr>
        <p:spPr>
          <a:xfrm>
            <a:off x="116350" y="15125"/>
            <a:ext cx="5991900" cy="553968"/>
          </a:xfrm>
          <a:prstGeom prst="rect">
            <a:avLst/>
          </a:prstGeom>
          <a:noFill/>
          <a:ln>
            <a:noFill/>
          </a:ln>
        </p:spPr>
        <p:txBody>
          <a:bodyPr spcFirstLastPara="1" wrap="square" lIns="91425" tIns="91425" rIns="91425" bIns="91425" anchor="t" anchorCtr="0">
            <a:spAutoFit/>
          </a:bodyPr>
          <a:lstStyle/>
          <a:p>
            <a:r>
              <a:rPr lang="en" sz="2400" dirty="0">
                <a:solidFill>
                  <a:srgbClr val="D82027"/>
                </a:solidFill>
                <a:latin typeface="Poppins SemiBold"/>
                <a:cs typeface="Poppins SemiBold"/>
              </a:rPr>
              <a:t>Key Metrics</a:t>
            </a:r>
            <a:endParaRPr lang="en-IN" sz="2400" dirty="0">
              <a:solidFill>
                <a:srgbClr val="D82027"/>
              </a:solidFill>
              <a:latin typeface="Poppins SemiBold"/>
              <a:cs typeface="Poppins SemiBold"/>
              <a:sym typeface="Poppins SemiBold"/>
            </a:endParaRPr>
          </a:p>
        </p:txBody>
      </p:sp>
      <p:sp>
        <p:nvSpPr>
          <p:cNvPr id="76" name="Google Shape;76;p15"/>
          <p:cNvSpPr txBox="1"/>
          <p:nvPr/>
        </p:nvSpPr>
        <p:spPr>
          <a:xfrm>
            <a:off x="311700" y="1328667"/>
            <a:ext cx="7099557" cy="800189"/>
          </a:xfrm>
          <a:prstGeom prst="rect">
            <a:avLst/>
          </a:prstGeom>
          <a:noFill/>
          <a:ln>
            <a:noFill/>
          </a:ln>
        </p:spPr>
        <p:txBody>
          <a:bodyPr spcFirstLastPara="1" wrap="square" lIns="91425" tIns="91425" rIns="91425" bIns="91425" anchor="t" anchorCtr="0">
            <a:spAutoFit/>
          </a:bodyPr>
          <a:lstStyle/>
          <a:p>
            <a:pPr marL="457200" lvl="0" indent="-342900" algn="l" rtl="0">
              <a:spcBef>
                <a:spcPts val="0"/>
              </a:spcBef>
              <a:spcAft>
                <a:spcPts val="0"/>
              </a:spcAft>
              <a:buSzPts val="1800"/>
              <a:buChar char="●"/>
            </a:pPr>
            <a:r>
              <a:rPr lang="en-IN" sz="2000" dirty="0">
                <a:solidFill>
                  <a:schemeClr val="bg2"/>
                </a:solidFill>
              </a:rPr>
              <a:t>Different metrics help us evaluate different aspects of a recommendation engine. </a:t>
            </a:r>
          </a:p>
        </p:txBody>
      </p:sp>
      <p:sp>
        <p:nvSpPr>
          <p:cNvPr id="6" name="Google Shape;201;p29">
            <a:extLst>
              <a:ext uri="{FF2B5EF4-FFF2-40B4-BE49-F238E27FC236}">
                <a16:creationId xmlns:a16="http://schemas.microsoft.com/office/drawing/2014/main" id="{2607915B-3378-6D54-B342-2A67964AE1C3}"/>
              </a:ext>
            </a:extLst>
          </p:cNvPr>
          <p:cNvSpPr/>
          <p:nvPr/>
        </p:nvSpPr>
        <p:spPr>
          <a:xfrm>
            <a:off x="301525" y="2411975"/>
            <a:ext cx="1811400" cy="2020200"/>
          </a:xfrm>
          <a:prstGeom prst="roundRect">
            <a:avLst>
              <a:gd name="adj" fmla="val 16667"/>
            </a:avLst>
          </a:prstGeom>
          <a:solidFill>
            <a:srgbClr val="EFEFE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700" b="1" dirty="0"/>
              <a:t>MRR</a:t>
            </a:r>
            <a:endParaRPr sz="1700" b="1" dirty="0"/>
          </a:p>
          <a:p>
            <a:pPr marL="0" lvl="0" indent="0" algn="l" rtl="0">
              <a:spcBef>
                <a:spcPts val="0"/>
              </a:spcBef>
              <a:spcAft>
                <a:spcPts val="0"/>
              </a:spcAft>
              <a:buNone/>
            </a:pPr>
            <a:endParaRPr dirty="0"/>
          </a:p>
          <a:p>
            <a:pPr marL="0" lvl="0" indent="0" algn="l" rtl="0">
              <a:spcBef>
                <a:spcPts val="0"/>
              </a:spcBef>
              <a:spcAft>
                <a:spcPts val="0"/>
              </a:spcAft>
              <a:buNone/>
            </a:pPr>
            <a:r>
              <a:rPr lang="en" sz="1000" dirty="0"/>
              <a:t>Mean Reciprocal Rank</a:t>
            </a:r>
            <a:endParaRPr sz="1000" dirty="0"/>
          </a:p>
          <a:p>
            <a:pPr marL="0" lvl="0" indent="0" algn="l" rtl="0">
              <a:spcBef>
                <a:spcPts val="0"/>
              </a:spcBef>
              <a:spcAft>
                <a:spcPts val="0"/>
              </a:spcAft>
              <a:buNone/>
            </a:pPr>
            <a:endParaRPr sz="1100" dirty="0"/>
          </a:p>
          <a:p>
            <a:pPr marL="0" lvl="0" indent="0" algn="l" rtl="0">
              <a:spcBef>
                <a:spcPts val="0"/>
              </a:spcBef>
              <a:spcAft>
                <a:spcPts val="0"/>
              </a:spcAft>
              <a:buNone/>
            </a:pPr>
            <a:endParaRPr sz="1100" dirty="0"/>
          </a:p>
          <a:p>
            <a:pPr marL="0" lvl="0" indent="0" algn="just" rtl="0">
              <a:spcBef>
                <a:spcPts val="0"/>
              </a:spcBef>
              <a:spcAft>
                <a:spcPts val="0"/>
              </a:spcAft>
              <a:buNone/>
            </a:pPr>
            <a:r>
              <a:rPr lang="en" sz="1100" dirty="0"/>
              <a:t>MRR is the average of the reciprocal ranks of results for a sample of queries Q</a:t>
            </a:r>
            <a:endParaRPr sz="1100" dirty="0"/>
          </a:p>
          <a:p>
            <a:pPr marL="0" lvl="0" indent="0" algn="ctr" rtl="0">
              <a:spcBef>
                <a:spcPts val="0"/>
              </a:spcBef>
              <a:spcAft>
                <a:spcPts val="0"/>
              </a:spcAft>
              <a:buNone/>
            </a:pPr>
            <a:endParaRPr dirty="0"/>
          </a:p>
        </p:txBody>
      </p:sp>
      <p:sp>
        <p:nvSpPr>
          <p:cNvPr id="7" name="Google Shape;202;p29">
            <a:extLst>
              <a:ext uri="{FF2B5EF4-FFF2-40B4-BE49-F238E27FC236}">
                <a16:creationId xmlns:a16="http://schemas.microsoft.com/office/drawing/2014/main" id="{8CFD5DDC-1CDA-F95F-BD77-D6403D4C4FF9}"/>
              </a:ext>
            </a:extLst>
          </p:cNvPr>
          <p:cNvSpPr/>
          <p:nvPr/>
        </p:nvSpPr>
        <p:spPr>
          <a:xfrm>
            <a:off x="2410100" y="2411975"/>
            <a:ext cx="1811400" cy="2020200"/>
          </a:xfrm>
          <a:prstGeom prst="roundRect">
            <a:avLst>
              <a:gd name="adj" fmla="val 16667"/>
            </a:avLst>
          </a:prstGeom>
          <a:solidFill>
            <a:srgbClr val="EFEFE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700" b="1"/>
              <a:t>MAP</a:t>
            </a:r>
            <a:endParaRPr sz="1700" b="1"/>
          </a:p>
          <a:p>
            <a:pPr marL="0" lvl="0" indent="0" algn="l" rtl="0">
              <a:spcBef>
                <a:spcPts val="0"/>
              </a:spcBef>
              <a:spcAft>
                <a:spcPts val="0"/>
              </a:spcAft>
              <a:buNone/>
            </a:pPr>
            <a:endParaRPr/>
          </a:p>
          <a:p>
            <a:pPr marL="0" lvl="0" indent="0" algn="l" rtl="0">
              <a:spcBef>
                <a:spcPts val="0"/>
              </a:spcBef>
              <a:spcAft>
                <a:spcPts val="0"/>
              </a:spcAft>
              <a:buNone/>
            </a:pPr>
            <a:r>
              <a:rPr lang="en" sz="1000"/>
              <a:t>Mean Average Precision</a:t>
            </a:r>
            <a:endParaRPr sz="1000"/>
          </a:p>
          <a:p>
            <a:pPr marL="0" lvl="0" indent="0" algn="l" rtl="0">
              <a:spcBef>
                <a:spcPts val="0"/>
              </a:spcBef>
              <a:spcAft>
                <a:spcPts val="0"/>
              </a:spcAft>
              <a:buNone/>
            </a:pPr>
            <a:endParaRPr sz="1200"/>
          </a:p>
          <a:p>
            <a:pPr marL="0" lvl="0" indent="0" algn="l" rtl="0">
              <a:spcBef>
                <a:spcPts val="0"/>
              </a:spcBef>
              <a:spcAft>
                <a:spcPts val="0"/>
              </a:spcAft>
              <a:buNone/>
            </a:pPr>
            <a:endParaRPr sz="1200"/>
          </a:p>
          <a:p>
            <a:pPr marL="0" lvl="0" indent="0" algn="just" rtl="0">
              <a:spcBef>
                <a:spcPts val="0"/>
              </a:spcBef>
              <a:spcAft>
                <a:spcPts val="0"/>
              </a:spcAft>
              <a:buNone/>
            </a:pPr>
            <a:r>
              <a:rPr lang="en" sz="1100"/>
              <a:t>Average precision scores at each relevant item in the ranked list of recommendations</a:t>
            </a:r>
            <a:endParaRPr sz="1100"/>
          </a:p>
          <a:p>
            <a:pPr marL="0" lvl="0" indent="0" algn="ctr" rtl="0">
              <a:spcBef>
                <a:spcPts val="0"/>
              </a:spcBef>
              <a:spcAft>
                <a:spcPts val="0"/>
              </a:spcAft>
              <a:buNone/>
            </a:pPr>
            <a:endParaRPr/>
          </a:p>
        </p:txBody>
      </p:sp>
      <p:sp>
        <p:nvSpPr>
          <p:cNvPr id="8" name="Google Shape;203;p29">
            <a:extLst>
              <a:ext uri="{FF2B5EF4-FFF2-40B4-BE49-F238E27FC236}">
                <a16:creationId xmlns:a16="http://schemas.microsoft.com/office/drawing/2014/main" id="{B68A7325-74C6-A017-4435-5349DB5EECCD}"/>
              </a:ext>
            </a:extLst>
          </p:cNvPr>
          <p:cNvSpPr/>
          <p:nvPr/>
        </p:nvSpPr>
        <p:spPr>
          <a:xfrm>
            <a:off x="4518675" y="2411975"/>
            <a:ext cx="1811400" cy="2020200"/>
          </a:xfrm>
          <a:prstGeom prst="roundRect">
            <a:avLst>
              <a:gd name="adj" fmla="val 16667"/>
            </a:avLst>
          </a:prstGeom>
          <a:solidFill>
            <a:srgbClr val="EFEFE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700" b="1"/>
              <a:t>NDCG</a:t>
            </a:r>
            <a:endParaRPr sz="1700" b="1"/>
          </a:p>
          <a:p>
            <a:pPr marL="0" lvl="0" indent="0" algn="l" rtl="0">
              <a:spcBef>
                <a:spcPts val="0"/>
              </a:spcBef>
              <a:spcAft>
                <a:spcPts val="0"/>
              </a:spcAft>
              <a:buNone/>
            </a:pPr>
            <a:endParaRPr/>
          </a:p>
          <a:p>
            <a:pPr marL="0" lvl="0" indent="0" algn="l" rtl="0">
              <a:spcBef>
                <a:spcPts val="0"/>
              </a:spcBef>
              <a:spcAft>
                <a:spcPts val="0"/>
              </a:spcAft>
              <a:buNone/>
            </a:pPr>
            <a:r>
              <a:rPr lang="en" sz="1000"/>
              <a:t>Normalised Discounted Cumulative Gain</a:t>
            </a:r>
            <a:endParaRPr sz="1000"/>
          </a:p>
          <a:p>
            <a:pPr marL="0" lvl="0" indent="0" algn="l" rtl="0">
              <a:spcBef>
                <a:spcPts val="0"/>
              </a:spcBef>
              <a:spcAft>
                <a:spcPts val="0"/>
              </a:spcAft>
              <a:buNone/>
            </a:pPr>
            <a:endParaRPr sz="1000"/>
          </a:p>
          <a:p>
            <a:pPr marL="0" lvl="0" indent="0" algn="l" rtl="0">
              <a:spcBef>
                <a:spcPts val="0"/>
              </a:spcBef>
              <a:spcAft>
                <a:spcPts val="0"/>
              </a:spcAft>
              <a:buNone/>
            </a:pPr>
            <a:r>
              <a:rPr lang="en" sz="1000"/>
              <a:t>Relevance of recommended items and their ranking, placing higher emphasis on the top-ranked items</a:t>
            </a:r>
            <a:endParaRPr sz="1000"/>
          </a:p>
          <a:p>
            <a:pPr marL="0" lvl="0" indent="0" algn="ctr" rtl="0">
              <a:spcBef>
                <a:spcPts val="0"/>
              </a:spcBef>
              <a:spcAft>
                <a:spcPts val="0"/>
              </a:spcAft>
              <a:buNone/>
            </a:pPr>
            <a:endParaRPr/>
          </a:p>
        </p:txBody>
      </p:sp>
      <p:sp>
        <p:nvSpPr>
          <p:cNvPr id="9" name="Google Shape;204;p29">
            <a:extLst>
              <a:ext uri="{FF2B5EF4-FFF2-40B4-BE49-F238E27FC236}">
                <a16:creationId xmlns:a16="http://schemas.microsoft.com/office/drawing/2014/main" id="{34F36636-2E4A-0015-AFAA-D684AF68AF7D}"/>
              </a:ext>
            </a:extLst>
          </p:cNvPr>
          <p:cNvSpPr/>
          <p:nvPr/>
        </p:nvSpPr>
        <p:spPr>
          <a:xfrm>
            <a:off x="6627250" y="2411975"/>
            <a:ext cx="1811400" cy="2020200"/>
          </a:xfrm>
          <a:prstGeom prst="roundRect">
            <a:avLst>
              <a:gd name="adj" fmla="val 16667"/>
            </a:avLst>
          </a:prstGeom>
          <a:solidFill>
            <a:srgbClr val="EFEFE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700" b="1"/>
              <a:t>More</a:t>
            </a:r>
            <a:endParaRPr sz="1700" b="1"/>
          </a:p>
          <a:p>
            <a:pPr marL="0" lvl="0" indent="0" algn="l" rtl="0">
              <a:spcBef>
                <a:spcPts val="0"/>
              </a:spcBef>
              <a:spcAft>
                <a:spcPts val="0"/>
              </a:spcAft>
              <a:buNone/>
            </a:pPr>
            <a:endParaRPr/>
          </a:p>
          <a:p>
            <a:pPr marL="457200" lvl="0" indent="-304800" algn="l" rtl="0">
              <a:spcBef>
                <a:spcPts val="0"/>
              </a:spcBef>
              <a:spcAft>
                <a:spcPts val="0"/>
              </a:spcAft>
              <a:buSzPts val="1200"/>
              <a:buChar char="●"/>
            </a:pPr>
            <a:r>
              <a:rPr lang="en" sz="1200"/>
              <a:t>Recall, Coverage, Diversity, Novelty…</a:t>
            </a:r>
            <a:endParaRPr sz="1200"/>
          </a:p>
          <a:p>
            <a:pPr marL="0" lvl="0" indent="0" algn="ctr" rtl="0">
              <a:spcBef>
                <a:spcPts val="0"/>
              </a:spcBef>
              <a:spcAft>
                <a:spcPts val="0"/>
              </a:spcAft>
              <a:buNone/>
            </a:pPr>
            <a:endParaRPr/>
          </a:p>
        </p:txBody>
      </p:sp>
    </p:spTree>
    <p:extLst>
      <p:ext uri="{BB962C8B-B14F-4D97-AF65-F5344CB8AC3E}">
        <p14:creationId xmlns:p14="http://schemas.microsoft.com/office/powerpoint/2010/main" val="1698528278"/>
      </p:ext>
    </p:extLst>
  </p:cSld>
  <p:clrMapOvr>
    <a:overrideClrMapping bg1="lt1" tx1="dk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1"/>
        <p:cNvGrpSpPr/>
        <p:nvPr/>
      </p:nvGrpSpPr>
      <p:grpSpPr>
        <a:xfrm>
          <a:off x="0" y="0"/>
          <a:ext cx="0" cy="0"/>
          <a:chOff x="0" y="0"/>
          <a:chExt cx="0" cy="0"/>
        </a:xfrm>
      </p:grpSpPr>
      <p:sp>
        <p:nvSpPr>
          <p:cNvPr id="72" name="Google Shape;72;p15"/>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73" name="Google Shape;73;p15"/>
          <p:cNvSpPr txBox="1">
            <a:spLocks noGrp="1"/>
          </p:cNvSpPr>
          <p:nvPr>
            <p:ph type="body" idx="1"/>
          </p:nvPr>
        </p:nvSpPr>
        <p:spPr>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74" name="Google Shape;74;p15"/>
          <p:cNvPicPr preferRelativeResize="0"/>
          <p:nvPr/>
        </p:nvPicPr>
        <p:blipFill>
          <a:blip r:embed="rId4">
            <a:alphaModFix/>
          </a:blip>
          <a:stretch>
            <a:fillRect/>
          </a:stretch>
        </p:blipFill>
        <p:spPr>
          <a:xfrm>
            <a:off x="0" y="0"/>
            <a:ext cx="9144000" cy="5143500"/>
          </a:xfrm>
          <a:prstGeom prst="rect">
            <a:avLst/>
          </a:prstGeom>
          <a:noFill/>
          <a:ln>
            <a:noFill/>
          </a:ln>
        </p:spPr>
      </p:pic>
      <p:sp>
        <p:nvSpPr>
          <p:cNvPr id="75" name="Google Shape;75;p15"/>
          <p:cNvSpPr txBox="1"/>
          <p:nvPr/>
        </p:nvSpPr>
        <p:spPr>
          <a:xfrm>
            <a:off x="116350" y="15125"/>
            <a:ext cx="5991900" cy="553968"/>
          </a:xfrm>
          <a:prstGeom prst="rect">
            <a:avLst/>
          </a:prstGeom>
          <a:noFill/>
          <a:ln>
            <a:noFill/>
          </a:ln>
        </p:spPr>
        <p:txBody>
          <a:bodyPr spcFirstLastPara="1" wrap="square" lIns="91425" tIns="91425" rIns="91425" bIns="91425" anchor="t" anchorCtr="0">
            <a:spAutoFit/>
          </a:bodyPr>
          <a:lstStyle/>
          <a:p>
            <a:r>
              <a:rPr lang="en" sz="2400" dirty="0">
                <a:solidFill>
                  <a:srgbClr val="D82027"/>
                </a:solidFill>
                <a:latin typeface="Poppins SemiBold"/>
                <a:cs typeface="Poppins SemiBold"/>
              </a:rPr>
              <a:t>A/B Tests and Beyond</a:t>
            </a:r>
            <a:endParaRPr lang="en-IN" sz="2400" dirty="0">
              <a:solidFill>
                <a:srgbClr val="D82027"/>
              </a:solidFill>
              <a:latin typeface="Poppins SemiBold"/>
              <a:cs typeface="Poppins SemiBold"/>
              <a:sym typeface="Poppins SemiBold"/>
            </a:endParaRPr>
          </a:p>
        </p:txBody>
      </p:sp>
      <p:sp>
        <p:nvSpPr>
          <p:cNvPr id="76" name="Google Shape;76;p15"/>
          <p:cNvSpPr txBox="1"/>
          <p:nvPr/>
        </p:nvSpPr>
        <p:spPr>
          <a:xfrm>
            <a:off x="311700" y="1328667"/>
            <a:ext cx="5721547" cy="2400627"/>
          </a:xfrm>
          <a:prstGeom prst="rect">
            <a:avLst/>
          </a:prstGeom>
          <a:noFill/>
          <a:ln>
            <a:noFill/>
          </a:ln>
        </p:spPr>
        <p:txBody>
          <a:bodyPr spcFirstLastPara="1" wrap="square" lIns="91425" tIns="91425" rIns="91425" bIns="91425" anchor="t" anchorCtr="0">
            <a:spAutoFit/>
          </a:bodyPr>
          <a:lstStyle/>
          <a:p>
            <a:pPr marL="457200" lvl="0" indent="-342900" rtl="0">
              <a:spcBef>
                <a:spcPts val="0"/>
              </a:spcBef>
              <a:spcAft>
                <a:spcPts val="0"/>
              </a:spcAft>
              <a:buSzPts val="1800"/>
              <a:buChar char="●"/>
            </a:pPr>
            <a:r>
              <a:rPr lang="en-IN" sz="1600" b="1" dirty="0">
                <a:solidFill>
                  <a:schemeClr val="bg2"/>
                </a:solidFill>
              </a:rPr>
              <a:t>Offline Testing</a:t>
            </a:r>
            <a:r>
              <a:rPr lang="en-IN" sz="1600" dirty="0">
                <a:solidFill>
                  <a:schemeClr val="bg2"/>
                </a:solidFill>
              </a:rPr>
              <a:t>: This involves using historical data to evaluate the performance of the recommendation engine, typically using metrics like precision, recall, MAP, and NDCG</a:t>
            </a:r>
            <a:br>
              <a:rPr lang="en-IN" sz="1600" dirty="0">
                <a:solidFill>
                  <a:schemeClr val="bg2"/>
                </a:solidFill>
              </a:rPr>
            </a:br>
            <a:endParaRPr lang="en-IN" sz="1600" dirty="0">
              <a:solidFill>
                <a:schemeClr val="bg2"/>
              </a:solidFill>
            </a:endParaRPr>
          </a:p>
          <a:p>
            <a:pPr marL="457200" lvl="0" indent="-342900" rtl="0">
              <a:spcBef>
                <a:spcPts val="0"/>
              </a:spcBef>
              <a:spcAft>
                <a:spcPts val="0"/>
              </a:spcAft>
              <a:buSzPts val="1800"/>
              <a:buChar char="●"/>
            </a:pPr>
            <a:r>
              <a:rPr lang="en-IN" sz="1600" b="1" dirty="0">
                <a:solidFill>
                  <a:schemeClr val="bg2"/>
                </a:solidFill>
              </a:rPr>
              <a:t>Online Testing (A/B Testing):</a:t>
            </a:r>
            <a:r>
              <a:rPr lang="en-IN" sz="1600" dirty="0">
                <a:solidFill>
                  <a:schemeClr val="bg2"/>
                </a:solidFill>
              </a:rPr>
              <a:t> In this method, two versions (A and B) of the system are compared by dividing the user base into two groups and measuring the impact on key metrics like, conversion rate, etc.</a:t>
            </a:r>
          </a:p>
        </p:txBody>
      </p:sp>
      <p:pic>
        <p:nvPicPr>
          <p:cNvPr id="2" name="Google Shape;211;p30">
            <a:extLst>
              <a:ext uri="{FF2B5EF4-FFF2-40B4-BE49-F238E27FC236}">
                <a16:creationId xmlns:a16="http://schemas.microsoft.com/office/drawing/2014/main" id="{C3166349-EE50-E2D2-3841-9748FB6F5188}"/>
              </a:ext>
            </a:extLst>
          </p:cNvPr>
          <p:cNvPicPr preferRelativeResize="0"/>
          <p:nvPr/>
        </p:nvPicPr>
        <p:blipFill>
          <a:blip r:embed="rId5">
            <a:alphaModFix/>
          </a:blip>
          <a:stretch>
            <a:fillRect/>
          </a:stretch>
        </p:blipFill>
        <p:spPr>
          <a:xfrm>
            <a:off x="6423275" y="1462750"/>
            <a:ext cx="2409025" cy="2409025"/>
          </a:xfrm>
          <a:prstGeom prst="rect">
            <a:avLst/>
          </a:prstGeom>
          <a:noFill/>
          <a:ln>
            <a:noFill/>
          </a:ln>
          <a:effectLst>
            <a:outerShdw blurRad="57150" dist="19050" dir="5400000" algn="bl" rotWithShape="0">
              <a:srgbClr val="000000">
                <a:alpha val="50000"/>
              </a:srgbClr>
            </a:outerShdw>
          </a:effectLst>
        </p:spPr>
      </p:pic>
    </p:spTree>
    <p:extLst>
      <p:ext uri="{BB962C8B-B14F-4D97-AF65-F5344CB8AC3E}">
        <p14:creationId xmlns:p14="http://schemas.microsoft.com/office/powerpoint/2010/main" val="1172288655"/>
      </p:ext>
    </p:extLst>
  </p:cSld>
  <p:clrMapOvr>
    <a:overrideClrMapping bg1="lt1" tx1="dk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6">
                                            <p:txEl>
                                              <p:pRg st="0" end="0"/>
                                            </p:txEl>
                                          </p:spTgt>
                                        </p:tgtEl>
                                        <p:attrNameLst>
                                          <p:attrName>style.visibility</p:attrName>
                                        </p:attrNameLst>
                                      </p:cBhvr>
                                      <p:to>
                                        <p:strVal val="visible"/>
                                      </p:to>
                                    </p:set>
                                    <p:animEffect transition="in" filter="dissolve">
                                      <p:cBhvr>
                                        <p:cTn id="7" dur="500"/>
                                        <p:tgtEl>
                                          <p:spTgt spid="7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76">
                                            <p:txEl>
                                              <p:pRg st="1" end="1"/>
                                            </p:txEl>
                                          </p:spTgt>
                                        </p:tgtEl>
                                        <p:attrNameLst>
                                          <p:attrName>style.visibility</p:attrName>
                                        </p:attrNameLst>
                                      </p:cBhvr>
                                      <p:to>
                                        <p:strVal val="visible"/>
                                      </p:to>
                                    </p:set>
                                    <p:animEffect transition="in" filter="dissolve">
                                      <p:cBhvr>
                                        <p:cTn id="12" dur="500"/>
                                        <p:tgtEl>
                                          <p:spTgt spid="7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1"/>
        <p:cNvGrpSpPr/>
        <p:nvPr/>
      </p:nvGrpSpPr>
      <p:grpSpPr>
        <a:xfrm>
          <a:off x="0" y="0"/>
          <a:ext cx="0" cy="0"/>
          <a:chOff x="0" y="0"/>
          <a:chExt cx="0" cy="0"/>
        </a:xfrm>
      </p:grpSpPr>
      <p:sp>
        <p:nvSpPr>
          <p:cNvPr id="72" name="Google Shape;72;p15"/>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73" name="Google Shape;73;p15"/>
          <p:cNvSpPr txBox="1">
            <a:spLocks noGrp="1"/>
          </p:cNvSpPr>
          <p:nvPr>
            <p:ph type="body" idx="1"/>
          </p:nvPr>
        </p:nvSpPr>
        <p:spPr>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74" name="Google Shape;74;p15"/>
          <p:cNvPicPr preferRelativeResize="0"/>
          <p:nvPr/>
        </p:nvPicPr>
        <p:blipFill>
          <a:blip r:embed="rId4">
            <a:alphaModFix/>
          </a:blip>
          <a:stretch>
            <a:fillRect/>
          </a:stretch>
        </p:blipFill>
        <p:spPr>
          <a:xfrm>
            <a:off x="0" y="0"/>
            <a:ext cx="9144000" cy="5143500"/>
          </a:xfrm>
          <a:prstGeom prst="rect">
            <a:avLst/>
          </a:prstGeom>
          <a:noFill/>
          <a:ln>
            <a:noFill/>
          </a:ln>
        </p:spPr>
      </p:pic>
      <p:sp>
        <p:nvSpPr>
          <p:cNvPr id="75" name="Google Shape;75;p15"/>
          <p:cNvSpPr txBox="1"/>
          <p:nvPr/>
        </p:nvSpPr>
        <p:spPr>
          <a:xfrm>
            <a:off x="116350" y="15125"/>
            <a:ext cx="5991900" cy="553968"/>
          </a:xfrm>
          <a:prstGeom prst="rect">
            <a:avLst/>
          </a:prstGeom>
          <a:noFill/>
          <a:ln>
            <a:noFill/>
          </a:ln>
        </p:spPr>
        <p:txBody>
          <a:bodyPr spcFirstLastPara="1" wrap="square" lIns="91425" tIns="91425" rIns="91425" bIns="91425" anchor="t" anchorCtr="0">
            <a:spAutoFit/>
          </a:bodyPr>
          <a:lstStyle/>
          <a:p>
            <a:r>
              <a:rPr lang="en" sz="2400" dirty="0">
                <a:solidFill>
                  <a:srgbClr val="D82027"/>
                </a:solidFill>
                <a:latin typeface="Poppins SemiBold"/>
                <a:cs typeface="Poppins SemiBold"/>
              </a:rPr>
              <a:t>A/B Tests and Beyond</a:t>
            </a:r>
            <a:endParaRPr lang="en-IN" sz="2400" dirty="0">
              <a:solidFill>
                <a:srgbClr val="D82027"/>
              </a:solidFill>
              <a:latin typeface="Poppins SemiBold"/>
              <a:cs typeface="Poppins SemiBold"/>
              <a:sym typeface="Poppins SemiBold"/>
            </a:endParaRPr>
          </a:p>
        </p:txBody>
      </p:sp>
      <p:sp>
        <p:nvSpPr>
          <p:cNvPr id="76" name="Google Shape;76;p15"/>
          <p:cNvSpPr txBox="1"/>
          <p:nvPr/>
        </p:nvSpPr>
        <p:spPr>
          <a:xfrm>
            <a:off x="311700" y="1328667"/>
            <a:ext cx="5721547" cy="2400627"/>
          </a:xfrm>
          <a:prstGeom prst="rect">
            <a:avLst/>
          </a:prstGeom>
          <a:noFill/>
          <a:ln>
            <a:noFill/>
          </a:ln>
        </p:spPr>
        <p:txBody>
          <a:bodyPr spcFirstLastPara="1" wrap="square" lIns="91425" tIns="91425" rIns="91425" bIns="91425" anchor="t" anchorCtr="0">
            <a:spAutoFit/>
          </a:bodyPr>
          <a:lstStyle/>
          <a:p>
            <a:pPr marL="457200" lvl="0" indent="-342900" algn="l" rtl="0">
              <a:spcBef>
                <a:spcPts val="0"/>
              </a:spcBef>
              <a:spcAft>
                <a:spcPts val="0"/>
              </a:spcAft>
              <a:buSzPts val="1800"/>
              <a:buChar char="●"/>
            </a:pPr>
            <a:r>
              <a:rPr lang="en-IN" sz="1600" b="1" dirty="0">
                <a:solidFill>
                  <a:schemeClr val="bg2"/>
                </a:solidFill>
              </a:rPr>
              <a:t>User Studies: </a:t>
            </a:r>
            <a:r>
              <a:rPr lang="en-IN" sz="1600" dirty="0">
                <a:solidFill>
                  <a:schemeClr val="bg2"/>
                </a:solidFill>
              </a:rPr>
              <a:t>This involves gathering qualitative feedback from users about the quality of the recommendations, often through surveys or interviews.</a:t>
            </a:r>
            <a:br>
              <a:rPr lang="en-IN" sz="1600" dirty="0">
                <a:solidFill>
                  <a:schemeClr val="bg2"/>
                </a:solidFill>
              </a:rPr>
            </a:br>
            <a:br>
              <a:rPr lang="en-IN" sz="1600" dirty="0">
                <a:solidFill>
                  <a:schemeClr val="bg2"/>
                </a:solidFill>
              </a:rPr>
            </a:br>
            <a:endParaRPr lang="en-IN" sz="1600" dirty="0">
              <a:solidFill>
                <a:schemeClr val="bg2"/>
              </a:solidFill>
            </a:endParaRPr>
          </a:p>
          <a:p>
            <a:pPr marL="457200" lvl="0" indent="-342900" algn="l" rtl="0">
              <a:spcBef>
                <a:spcPts val="0"/>
              </a:spcBef>
              <a:spcAft>
                <a:spcPts val="0"/>
              </a:spcAft>
              <a:buSzPts val="1800"/>
              <a:buChar char="●"/>
            </a:pPr>
            <a:r>
              <a:rPr lang="en-IN" sz="1600" b="1" dirty="0">
                <a:solidFill>
                  <a:schemeClr val="bg2"/>
                </a:solidFill>
              </a:rPr>
              <a:t>Multi-Armed Bandit Testing: </a:t>
            </a:r>
            <a:r>
              <a:rPr lang="en-IN" sz="1600" dirty="0">
                <a:solidFill>
                  <a:schemeClr val="bg2"/>
                </a:solidFill>
              </a:rPr>
              <a:t>This is a form of online testing where the system dynamically adjusts the proportion of traffic receiving different versions of the recommendation system based on their performance.</a:t>
            </a:r>
          </a:p>
        </p:txBody>
      </p:sp>
      <p:pic>
        <p:nvPicPr>
          <p:cNvPr id="2" name="Google Shape;211;p30">
            <a:extLst>
              <a:ext uri="{FF2B5EF4-FFF2-40B4-BE49-F238E27FC236}">
                <a16:creationId xmlns:a16="http://schemas.microsoft.com/office/drawing/2014/main" id="{C3166349-EE50-E2D2-3841-9748FB6F5188}"/>
              </a:ext>
            </a:extLst>
          </p:cNvPr>
          <p:cNvPicPr preferRelativeResize="0"/>
          <p:nvPr/>
        </p:nvPicPr>
        <p:blipFill>
          <a:blip r:embed="rId5">
            <a:alphaModFix/>
          </a:blip>
          <a:stretch>
            <a:fillRect/>
          </a:stretch>
        </p:blipFill>
        <p:spPr>
          <a:xfrm>
            <a:off x="6423275" y="1462750"/>
            <a:ext cx="2409025" cy="2409025"/>
          </a:xfrm>
          <a:prstGeom prst="rect">
            <a:avLst/>
          </a:prstGeom>
          <a:noFill/>
          <a:ln>
            <a:noFill/>
          </a:ln>
          <a:effectLst>
            <a:outerShdw blurRad="57150" dist="19050" dir="5400000" algn="bl" rotWithShape="0">
              <a:srgbClr val="000000">
                <a:alpha val="50000"/>
              </a:srgbClr>
            </a:outerShdw>
          </a:effectLst>
        </p:spPr>
      </p:pic>
    </p:spTree>
    <p:extLst>
      <p:ext uri="{BB962C8B-B14F-4D97-AF65-F5344CB8AC3E}">
        <p14:creationId xmlns:p14="http://schemas.microsoft.com/office/powerpoint/2010/main" val="2143550810"/>
      </p:ext>
    </p:extLst>
  </p:cSld>
  <p:clrMapOvr>
    <a:overrideClrMapping bg1="lt1" tx1="dk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6">
                                            <p:txEl>
                                              <p:pRg st="0" end="0"/>
                                            </p:txEl>
                                          </p:spTgt>
                                        </p:tgtEl>
                                        <p:attrNameLst>
                                          <p:attrName>style.visibility</p:attrName>
                                        </p:attrNameLst>
                                      </p:cBhvr>
                                      <p:to>
                                        <p:strVal val="visible"/>
                                      </p:to>
                                    </p:set>
                                    <p:animEffect transition="in" filter="dissolve">
                                      <p:cBhvr>
                                        <p:cTn id="7" dur="500"/>
                                        <p:tgtEl>
                                          <p:spTgt spid="7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76">
                                            <p:txEl>
                                              <p:pRg st="1" end="1"/>
                                            </p:txEl>
                                          </p:spTgt>
                                        </p:tgtEl>
                                        <p:attrNameLst>
                                          <p:attrName>style.visibility</p:attrName>
                                        </p:attrNameLst>
                                      </p:cBhvr>
                                      <p:to>
                                        <p:strVal val="visible"/>
                                      </p:to>
                                    </p:set>
                                    <p:animEffect transition="in" filter="dissolve">
                                      <p:cBhvr>
                                        <p:cTn id="12" dur="500"/>
                                        <p:tgtEl>
                                          <p:spTgt spid="7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65" name="Google Shape;65;p1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66" name="Google Shape;66;p14"/>
          <p:cNvPicPr preferRelativeResize="0"/>
          <p:nvPr/>
        </p:nvPicPr>
        <p:blipFill>
          <a:blip r:embed="rId3">
            <a:alphaModFix/>
          </a:blip>
          <a:stretch>
            <a:fillRect/>
          </a:stretch>
        </p:blipFill>
        <p:spPr>
          <a:xfrm>
            <a:off x="0" y="0"/>
            <a:ext cx="9144000" cy="5143500"/>
          </a:xfrm>
          <a:prstGeom prst="rect">
            <a:avLst/>
          </a:prstGeom>
          <a:noFill/>
          <a:ln>
            <a:noFill/>
          </a:ln>
        </p:spPr>
      </p:pic>
      <p:sp>
        <p:nvSpPr>
          <p:cNvPr id="2" name="Google Shape;105;p17">
            <a:extLst>
              <a:ext uri="{FF2B5EF4-FFF2-40B4-BE49-F238E27FC236}">
                <a16:creationId xmlns:a16="http://schemas.microsoft.com/office/drawing/2014/main" id="{8CF1F151-E92F-94D5-69E3-94D9EDA12233}"/>
              </a:ext>
            </a:extLst>
          </p:cNvPr>
          <p:cNvSpPr txBox="1">
            <a:spLocks/>
          </p:cNvSpPr>
          <p:nvPr/>
        </p:nvSpPr>
        <p:spPr>
          <a:xfrm>
            <a:off x="406425" y="1806825"/>
            <a:ext cx="8296800" cy="1542000"/>
          </a:xfrm>
          <a:prstGeom prst="rect">
            <a:avLst/>
          </a:prstGeom>
          <a:noFill/>
          <a:ln>
            <a:noFill/>
          </a:ln>
        </p:spPr>
        <p:txBody>
          <a:bodyPr spcFirstLastPara="1" wrap="square" lIns="91425" tIns="91425" rIns="91425" bIns="91425" anchor="ctr" anchorCtr="0">
            <a:normAutofit fontScale="92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r>
              <a:rPr lang="en" sz="6000" dirty="0"/>
              <a:t>Robustness </a:t>
            </a:r>
            <a:r>
              <a:rPr lang="en" sz="6000" dirty="0">
                <a:solidFill>
                  <a:srgbClr val="D82027"/>
                </a:solidFill>
              </a:rPr>
              <a:t>&amp;</a:t>
            </a:r>
            <a:r>
              <a:rPr lang="en" sz="6000" dirty="0"/>
              <a:t> Scalability</a:t>
            </a:r>
            <a:endParaRPr lang="en-IN" sz="3600" dirty="0"/>
          </a:p>
        </p:txBody>
      </p:sp>
    </p:spTree>
    <p:extLst>
      <p:ext uri="{BB962C8B-B14F-4D97-AF65-F5344CB8AC3E}">
        <p14:creationId xmlns:p14="http://schemas.microsoft.com/office/powerpoint/2010/main" val="2698230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65" name="Google Shape;65;p1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66" name="Google Shape;66;p14"/>
          <p:cNvPicPr preferRelativeResize="0"/>
          <p:nvPr/>
        </p:nvPicPr>
        <p:blipFill>
          <a:blip r:embed="rId3">
            <a:alphaModFix/>
          </a:blip>
          <a:stretch>
            <a:fillRect/>
          </a:stretch>
        </p:blipFill>
        <p:spPr>
          <a:xfrm>
            <a:off x="0" y="0"/>
            <a:ext cx="9144000" cy="5143500"/>
          </a:xfrm>
          <a:prstGeom prst="rect">
            <a:avLst/>
          </a:prstGeom>
          <a:noFill/>
          <a:ln>
            <a:noFill/>
          </a:ln>
        </p:spPr>
      </p:pic>
      <p:sp>
        <p:nvSpPr>
          <p:cNvPr id="67" name="Google Shape;67;p14"/>
          <p:cNvSpPr txBox="1"/>
          <p:nvPr/>
        </p:nvSpPr>
        <p:spPr>
          <a:xfrm>
            <a:off x="116350" y="15125"/>
            <a:ext cx="59919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00" dirty="0">
                <a:solidFill>
                  <a:srgbClr val="D82027"/>
                </a:solidFill>
                <a:latin typeface="Poppins SemiBold"/>
                <a:ea typeface="Poppins SemiBold"/>
                <a:cs typeface="Poppins SemiBold"/>
                <a:sym typeface="Poppins SemiBold"/>
              </a:rPr>
              <a:t>Overall Schematic</a:t>
            </a:r>
            <a:endParaRPr sz="2400" dirty="0">
              <a:solidFill>
                <a:srgbClr val="D82027"/>
              </a:solidFill>
              <a:latin typeface="Poppins SemiBold"/>
              <a:ea typeface="Poppins SemiBold"/>
              <a:cs typeface="Poppins SemiBold"/>
              <a:sym typeface="Poppins SemiBold"/>
            </a:endParaRPr>
          </a:p>
        </p:txBody>
      </p:sp>
      <p:pic>
        <p:nvPicPr>
          <p:cNvPr id="4" name="Picture 3" descr="A diagram of different types of data&#10;&#10;Description automatically generated">
            <a:extLst>
              <a:ext uri="{FF2B5EF4-FFF2-40B4-BE49-F238E27FC236}">
                <a16:creationId xmlns:a16="http://schemas.microsoft.com/office/drawing/2014/main" id="{16469F1C-EDD6-C8CA-68C0-AEF29BB5DC1C}"/>
              </a:ext>
            </a:extLst>
          </p:cNvPr>
          <p:cNvPicPr>
            <a:picLocks noChangeAspect="1"/>
          </p:cNvPicPr>
          <p:nvPr/>
        </p:nvPicPr>
        <p:blipFill>
          <a:blip r:embed="rId4"/>
          <a:stretch>
            <a:fillRect/>
          </a:stretch>
        </p:blipFill>
        <p:spPr>
          <a:xfrm>
            <a:off x="1059900" y="1014250"/>
            <a:ext cx="7772400" cy="3160776"/>
          </a:xfrm>
          <a:prstGeom prst="rect">
            <a:avLst/>
          </a:prstGeom>
        </p:spPr>
      </p:pic>
    </p:spTree>
    <p:extLst>
      <p:ext uri="{BB962C8B-B14F-4D97-AF65-F5344CB8AC3E}">
        <p14:creationId xmlns:p14="http://schemas.microsoft.com/office/powerpoint/2010/main" val="7942779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5"/>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73" name="Google Shape;73;p15"/>
          <p:cNvSpPr txBox="1">
            <a:spLocks noGrp="1"/>
          </p:cNvSpPr>
          <p:nvPr>
            <p:ph type="body" idx="1"/>
          </p:nvPr>
        </p:nvSpPr>
        <p:spPr>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74" name="Google Shape;74;p15"/>
          <p:cNvPicPr preferRelativeResize="0"/>
          <p:nvPr/>
        </p:nvPicPr>
        <p:blipFill>
          <a:blip r:embed="rId3">
            <a:alphaModFix/>
          </a:blip>
          <a:stretch>
            <a:fillRect/>
          </a:stretch>
        </p:blipFill>
        <p:spPr>
          <a:xfrm>
            <a:off x="0" y="0"/>
            <a:ext cx="9144000" cy="5143500"/>
          </a:xfrm>
          <a:prstGeom prst="rect">
            <a:avLst/>
          </a:prstGeom>
          <a:noFill/>
          <a:ln>
            <a:noFill/>
          </a:ln>
        </p:spPr>
      </p:pic>
      <p:sp>
        <p:nvSpPr>
          <p:cNvPr id="75" name="Google Shape;75;p15"/>
          <p:cNvSpPr txBox="1"/>
          <p:nvPr/>
        </p:nvSpPr>
        <p:spPr>
          <a:xfrm>
            <a:off x="116350" y="15125"/>
            <a:ext cx="5991900" cy="553968"/>
          </a:xfrm>
          <a:prstGeom prst="rect">
            <a:avLst/>
          </a:prstGeom>
          <a:noFill/>
          <a:ln>
            <a:noFill/>
          </a:ln>
        </p:spPr>
        <p:txBody>
          <a:bodyPr spcFirstLastPara="1" wrap="square" lIns="91425" tIns="91425" rIns="91425" bIns="91425" anchor="t" anchorCtr="0">
            <a:spAutoFit/>
          </a:bodyPr>
          <a:lstStyle/>
          <a:p>
            <a:r>
              <a:rPr lang="en" sz="2400" dirty="0">
                <a:solidFill>
                  <a:srgbClr val="D82027"/>
                </a:solidFill>
                <a:latin typeface="Poppins SemiBold"/>
                <a:cs typeface="Poppins SemiBold"/>
              </a:rPr>
              <a:t>What Scale &amp; Why Robust?</a:t>
            </a:r>
            <a:endParaRPr lang="en-IN" sz="2400" dirty="0">
              <a:solidFill>
                <a:srgbClr val="D82027"/>
              </a:solidFill>
              <a:latin typeface="Poppins SemiBold"/>
              <a:cs typeface="Poppins SemiBold"/>
              <a:sym typeface="Poppins SemiBold"/>
            </a:endParaRPr>
          </a:p>
        </p:txBody>
      </p:sp>
      <p:sp>
        <p:nvSpPr>
          <p:cNvPr id="76" name="Google Shape;76;p15"/>
          <p:cNvSpPr txBox="1"/>
          <p:nvPr/>
        </p:nvSpPr>
        <p:spPr>
          <a:xfrm>
            <a:off x="311701" y="1328667"/>
            <a:ext cx="3184534" cy="2769959"/>
          </a:xfrm>
          <a:prstGeom prst="rect">
            <a:avLst/>
          </a:prstGeom>
          <a:noFill/>
          <a:ln>
            <a:noFill/>
          </a:ln>
        </p:spPr>
        <p:txBody>
          <a:bodyPr spcFirstLastPara="1" wrap="square" lIns="91425" tIns="91425" rIns="91425" bIns="91425" anchor="t" anchorCtr="0">
            <a:spAutoFit/>
          </a:bodyPr>
          <a:lstStyle/>
          <a:p>
            <a:pPr marL="457200" lvl="0" indent="-342900" algn="l" rtl="0">
              <a:spcBef>
                <a:spcPts val="0"/>
              </a:spcBef>
              <a:spcAft>
                <a:spcPts val="0"/>
              </a:spcAft>
              <a:buSzPts val="1800"/>
              <a:buChar char="●"/>
            </a:pPr>
            <a:r>
              <a:rPr lang="en-IN" b="1" dirty="0">
                <a:solidFill>
                  <a:schemeClr val="bg2"/>
                </a:solidFill>
              </a:rPr>
              <a:t>Scale: </a:t>
            </a:r>
            <a:r>
              <a:rPr lang="en-IN" dirty="0">
                <a:solidFill>
                  <a:schemeClr val="bg2"/>
                </a:solidFill>
              </a:rPr>
              <a:t>Delivery Hero brands are serving </a:t>
            </a:r>
            <a:r>
              <a:rPr lang="en-IN" b="1" dirty="0">
                <a:solidFill>
                  <a:srgbClr val="D82027"/>
                </a:solidFill>
              </a:rPr>
              <a:t>millions of customers</a:t>
            </a:r>
            <a:r>
              <a:rPr lang="en-IN" dirty="0">
                <a:solidFill>
                  <a:srgbClr val="D82027"/>
                </a:solidFill>
              </a:rPr>
              <a:t> </a:t>
            </a:r>
            <a:r>
              <a:rPr lang="en-IN" dirty="0">
                <a:solidFill>
                  <a:schemeClr val="bg2"/>
                </a:solidFill>
              </a:rPr>
              <a:t>across </a:t>
            </a:r>
            <a:r>
              <a:rPr lang="en-IN" b="1" dirty="0">
                <a:solidFill>
                  <a:srgbClr val="D82027"/>
                </a:solidFill>
              </a:rPr>
              <a:t>hundreds of cities</a:t>
            </a:r>
            <a:r>
              <a:rPr lang="en-IN" dirty="0">
                <a:solidFill>
                  <a:srgbClr val="D82027"/>
                </a:solidFill>
              </a:rPr>
              <a:t> </a:t>
            </a:r>
            <a:r>
              <a:rPr lang="en-IN" dirty="0">
                <a:solidFill>
                  <a:schemeClr val="bg2"/>
                </a:solidFill>
              </a:rPr>
              <a:t>across the planet on a daily basis</a:t>
            </a:r>
            <a:br>
              <a:rPr lang="en-IN" dirty="0">
                <a:solidFill>
                  <a:schemeClr val="bg2"/>
                </a:solidFill>
              </a:rPr>
            </a:br>
            <a:endParaRPr lang="en-IN" dirty="0">
              <a:solidFill>
                <a:schemeClr val="bg2"/>
              </a:solidFill>
            </a:endParaRPr>
          </a:p>
          <a:p>
            <a:pPr marL="457200" lvl="0" indent="-342900" algn="l" rtl="0">
              <a:spcBef>
                <a:spcPts val="0"/>
              </a:spcBef>
              <a:spcAft>
                <a:spcPts val="0"/>
              </a:spcAft>
              <a:buSzPts val="1800"/>
              <a:buChar char="●"/>
            </a:pPr>
            <a:r>
              <a:rPr lang="en-IN" b="1" dirty="0">
                <a:solidFill>
                  <a:schemeClr val="bg2"/>
                </a:solidFill>
              </a:rPr>
              <a:t>Robust: </a:t>
            </a:r>
            <a:r>
              <a:rPr lang="en-IN" dirty="0">
                <a:solidFill>
                  <a:schemeClr val="bg2"/>
                </a:solidFill>
              </a:rPr>
              <a:t>Recommendations &amp; Ranking systems are key components for our apps. Their resilience and robustness ensure our customers get </a:t>
            </a:r>
            <a:br>
              <a:rPr lang="en-IN" dirty="0">
                <a:solidFill>
                  <a:schemeClr val="bg2"/>
                </a:solidFill>
              </a:rPr>
            </a:br>
            <a:r>
              <a:rPr lang="en-IN" b="1" dirty="0">
                <a:solidFill>
                  <a:srgbClr val="D82027"/>
                </a:solidFill>
              </a:rPr>
              <a:t>best in class experience</a:t>
            </a:r>
          </a:p>
        </p:txBody>
      </p:sp>
      <p:pic>
        <p:nvPicPr>
          <p:cNvPr id="4" name="Picture 3" descr="A computer screen shot of a computer&#10;&#10;Description automatically generated">
            <a:extLst>
              <a:ext uri="{FF2B5EF4-FFF2-40B4-BE49-F238E27FC236}">
                <a16:creationId xmlns:a16="http://schemas.microsoft.com/office/drawing/2014/main" id="{956FBA91-5C5E-71CA-1C60-351ED761EBBB}"/>
              </a:ext>
            </a:extLst>
          </p:cNvPr>
          <p:cNvPicPr>
            <a:picLocks noChangeAspect="1"/>
          </p:cNvPicPr>
          <p:nvPr/>
        </p:nvPicPr>
        <p:blipFill>
          <a:blip r:embed="rId4"/>
          <a:stretch>
            <a:fillRect/>
          </a:stretch>
        </p:blipFill>
        <p:spPr>
          <a:xfrm>
            <a:off x="3601938" y="852342"/>
            <a:ext cx="5230361" cy="3716533"/>
          </a:xfrm>
          <a:prstGeom prst="rect">
            <a:avLst/>
          </a:prstGeom>
        </p:spPr>
      </p:pic>
    </p:spTree>
    <p:extLst>
      <p:ext uri="{BB962C8B-B14F-4D97-AF65-F5344CB8AC3E}">
        <p14:creationId xmlns:p14="http://schemas.microsoft.com/office/powerpoint/2010/main" val="2863087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73" name="Google Shape;73;p1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74" name="Google Shape;74;p15"/>
          <p:cNvPicPr preferRelativeResize="0"/>
          <p:nvPr/>
        </p:nvPicPr>
        <p:blipFill>
          <a:blip r:embed="rId3">
            <a:alphaModFix/>
          </a:blip>
          <a:stretch>
            <a:fillRect/>
          </a:stretch>
        </p:blipFill>
        <p:spPr>
          <a:xfrm>
            <a:off x="0" y="0"/>
            <a:ext cx="9144000" cy="5143500"/>
          </a:xfrm>
          <a:prstGeom prst="rect">
            <a:avLst/>
          </a:prstGeom>
          <a:noFill/>
          <a:ln>
            <a:noFill/>
          </a:ln>
        </p:spPr>
      </p:pic>
      <p:sp>
        <p:nvSpPr>
          <p:cNvPr id="75" name="Google Shape;75;p15"/>
          <p:cNvSpPr txBox="1"/>
          <p:nvPr/>
        </p:nvSpPr>
        <p:spPr>
          <a:xfrm>
            <a:off x="116350" y="15125"/>
            <a:ext cx="59919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IN" sz="2400" dirty="0">
                <a:latin typeface="Poppins SemiBold"/>
                <a:ea typeface="Poppins SemiBold"/>
                <a:cs typeface="Poppins SemiBold"/>
                <a:sym typeface="Poppins SemiBold"/>
              </a:rPr>
              <a:t>Raghav Bali</a:t>
            </a:r>
          </a:p>
        </p:txBody>
      </p:sp>
      <p:sp>
        <p:nvSpPr>
          <p:cNvPr id="76" name="Google Shape;76;p15"/>
          <p:cNvSpPr txBox="1"/>
          <p:nvPr/>
        </p:nvSpPr>
        <p:spPr>
          <a:xfrm>
            <a:off x="3163613" y="1671411"/>
            <a:ext cx="5668687" cy="1569630"/>
          </a:xfrm>
          <a:prstGeom prst="rect">
            <a:avLst/>
          </a:prstGeom>
          <a:noFill/>
          <a:ln>
            <a:noFill/>
          </a:ln>
        </p:spPr>
        <p:txBody>
          <a:bodyPr spcFirstLastPara="1" wrap="square" lIns="91425" tIns="91425" rIns="91425" bIns="91425" anchor="t" anchorCtr="0">
            <a:spAutoFit/>
          </a:bodyPr>
          <a:lstStyle/>
          <a:p>
            <a:pPr marL="457200" lvl="0" indent="-342900" algn="l" rtl="0">
              <a:spcBef>
                <a:spcPts val="0"/>
              </a:spcBef>
              <a:spcAft>
                <a:spcPts val="0"/>
              </a:spcAft>
              <a:buSzPts val="1800"/>
              <a:buChar char="●"/>
            </a:pPr>
            <a:r>
              <a:rPr lang="en-IN" sz="1800" dirty="0">
                <a:solidFill>
                  <a:schemeClr val="bg2"/>
                </a:solidFill>
              </a:rPr>
              <a:t>Staff Data Scientist @ </a:t>
            </a:r>
            <a:r>
              <a:rPr lang="en-IN" sz="1800" dirty="0">
                <a:solidFill>
                  <a:srgbClr val="D82027"/>
                </a:solidFill>
              </a:rPr>
              <a:t>Delivery Hero</a:t>
            </a:r>
          </a:p>
          <a:p>
            <a:pPr marL="457200" lvl="0" indent="-342900" algn="l" rtl="0">
              <a:spcBef>
                <a:spcPts val="0"/>
              </a:spcBef>
              <a:spcAft>
                <a:spcPts val="0"/>
              </a:spcAft>
              <a:buSzPts val="1800"/>
              <a:buChar char="●"/>
            </a:pPr>
            <a:r>
              <a:rPr lang="en-IN" sz="1800" dirty="0">
                <a:solidFill>
                  <a:schemeClr val="bg2"/>
                </a:solidFill>
              </a:rPr>
              <a:t>A decade-long journey of pioneering enterprise-level solutions. Harnessing Machine Learning, Deep Learning, Computer Vision, NLP and Recommendation Systems</a:t>
            </a:r>
          </a:p>
        </p:txBody>
      </p:sp>
      <p:pic>
        <p:nvPicPr>
          <p:cNvPr id="2" name="Google Shape;80;p14">
            <a:extLst>
              <a:ext uri="{FF2B5EF4-FFF2-40B4-BE49-F238E27FC236}">
                <a16:creationId xmlns:a16="http://schemas.microsoft.com/office/drawing/2014/main" id="{A14DF22C-A3DA-7877-E833-4CD015D02C73}"/>
              </a:ext>
            </a:extLst>
          </p:cNvPr>
          <p:cNvPicPr preferRelativeResize="0"/>
          <p:nvPr/>
        </p:nvPicPr>
        <p:blipFill>
          <a:blip r:embed="rId4">
            <a:alphaModFix/>
          </a:blip>
          <a:stretch>
            <a:fillRect/>
          </a:stretch>
        </p:blipFill>
        <p:spPr>
          <a:xfrm>
            <a:off x="524910" y="1447625"/>
            <a:ext cx="2130600" cy="2164200"/>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3" name="Google Shape;81;p14">
            <a:extLst>
              <a:ext uri="{FF2B5EF4-FFF2-40B4-BE49-F238E27FC236}">
                <a16:creationId xmlns:a16="http://schemas.microsoft.com/office/drawing/2014/main" id="{C96092B6-8995-5007-1394-82607C4AB4EC}"/>
              </a:ext>
            </a:extLst>
          </p:cNvPr>
          <p:cNvPicPr preferRelativeResize="0"/>
          <p:nvPr/>
        </p:nvPicPr>
        <p:blipFill>
          <a:blip r:embed="rId5">
            <a:alphaModFix/>
          </a:blip>
          <a:stretch>
            <a:fillRect/>
          </a:stretch>
        </p:blipFill>
        <p:spPr>
          <a:xfrm>
            <a:off x="3782699" y="3759977"/>
            <a:ext cx="4838502" cy="86245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65" name="Google Shape;65;p1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66" name="Google Shape;66;p14"/>
          <p:cNvPicPr preferRelativeResize="0"/>
          <p:nvPr/>
        </p:nvPicPr>
        <p:blipFill>
          <a:blip r:embed="rId3">
            <a:alphaModFix/>
          </a:blip>
          <a:stretch>
            <a:fillRect/>
          </a:stretch>
        </p:blipFill>
        <p:spPr>
          <a:xfrm>
            <a:off x="0" y="0"/>
            <a:ext cx="9144000" cy="5143500"/>
          </a:xfrm>
          <a:prstGeom prst="rect">
            <a:avLst/>
          </a:prstGeom>
          <a:noFill/>
          <a:ln>
            <a:noFill/>
          </a:ln>
        </p:spPr>
      </p:pic>
      <p:sp>
        <p:nvSpPr>
          <p:cNvPr id="67" name="Google Shape;67;p14"/>
          <p:cNvSpPr txBox="1"/>
          <p:nvPr/>
        </p:nvSpPr>
        <p:spPr>
          <a:xfrm>
            <a:off x="116350" y="15125"/>
            <a:ext cx="59919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00" dirty="0">
                <a:solidFill>
                  <a:srgbClr val="D82027"/>
                </a:solidFill>
                <a:latin typeface="Poppins SemiBold"/>
                <a:ea typeface="Poppins SemiBold"/>
                <a:cs typeface="Poppins SemiBold"/>
                <a:sym typeface="Poppins SemiBold"/>
              </a:rPr>
              <a:t>Reference System</a:t>
            </a:r>
            <a:endParaRPr sz="2400" dirty="0">
              <a:solidFill>
                <a:srgbClr val="D82027"/>
              </a:solidFill>
              <a:latin typeface="Poppins SemiBold"/>
              <a:ea typeface="Poppins SemiBold"/>
              <a:cs typeface="Poppins SemiBold"/>
              <a:sym typeface="Poppins SemiBold"/>
            </a:endParaRPr>
          </a:p>
        </p:txBody>
      </p:sp>
      <p:pic>
        <p:nvPicPr>
          <p:cNvPr id="1026" name="Picture 2">
            <a:extLst>
              <a:ext uri="{FF2B5EF4-FFF2-40B4-BE49-F238E27FC236}">
                <a16:creationId xmlns:a16="http://schemas.microsoft.com/office/drawing/2014/main" id="{5732D87E-6E63-E120-9283-5999A32AF3A5}"/>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858620" y="868694"/>
            <a:ext cx="4976532" cy="397533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84FE613F-82C0-B7F9-77DA-DAE2252463D4}"/>
              </a:ext>
            </a:extLst>
          </p:cNvPr>
          <p:cNvSpPr txBox="1"/>
          <p:nvPr/>
        </p:nvSpPr>
        <p:spPr>
          <a:xfrm>
            <a:off x="-73250" y="4895673"/>
            <a:ext cx="4709944" cy="253916"/>
          </a:xfrm>
          <a:prstGeom prst="rect">
            <a:avLst/>
          </a:prstGeom>
          <a:noFill/>
        </p:spPr>
        <p:txBody>
          <a:bodyPr wrap="none" rtlCol="0">
            <a:spAutoFit/>
          </a:bodyPr>
          <a:lstStyle/>
          <a:p>
            <a:r>
              <a:rPr lang="en-US" sz="1050" i="1" dirty="0">
                <a:solidFill>
                  <a:srgbClr val="D82027"/>
                </a:solidFill>
              </a:rPr>
              <a:t>Source: https://</a:t>
            </a:r>
            <a:r>
              <a:rPr lang="en-US" sz="1050" i="1" dirty="0" err="1">
                <a:solidFill>
                  <a:srgbClr val="D82027"/>
                </a:solidFill>
              </a:rPr>
              <a:t>tech.deliveryhero.com</a:t>
            </a:r>
            <a:r>
              <a:rPr lang="en-US" sz="1050" i="1" dirty="0">
                <a:solidFill>
                  <a:srgbClr val="D82027"/>
                </a:solidFill>
              </a:rPr>
              <a:t>/</a:t>
            </a:r>
            <a:r>
              <a:rPr lang="en-US" sz="1050" i="1" dirty="0" err="1">
                <a:solidFill>
                  <a:srgbClr val="D82027"/>
                </a:solidFill>
              </a:rPr>
              <a:t>personalisation</a:t>
            </a:r>
            <a:r>
              <a:rPr lang="en-US" sz="1050" i="1" dirty="0">
                <a:solidFill>
                  <a:srgbClr val="D82027"/>
                </a:solidFill>
              </a:rPr>
              <a:t>-journey-delivery-hero/</a:t>
            </a:r>
          </a:p>
        </p:txBody>
      </p:sp>
    </p:spTree>
    <p:extLst>
      <p:ext uri="{BB962C8B-B14F-4D97-AF65-F5344CB8AC3E}">
        <p14:creationId xmlns:p14="http://schemas.microsoft.com/office/powerpoint/2010/main" val="29837667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27"/>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p>
            <a:pPr marL="0" lvl="0" indent="0" algn="l" rtl="0">
              <a:spcBef>
                <a:spcPts val="0"/>
              </a:spcBef>
              <a:spcAft>
                <a:spcPts val="1200"/>
              </a:spcAft>
              <a:buNone/>
            </a:pPr>
            <a:r>
              <a:rPr lang="en" sz="4000" dirty="0"/>
              <a:t>Let Us Recommend</a:t>
            </a:r>
            <a:br>
              <a:rPr lang="en" sz="2200" dirty="0"/>
            </a:br>
            <a:r>
              <a:rPr lang="en" sz="2200" dirty="0">
                <a:solidFill>
                  <a:srgbClr val="D82027"/>
                </a:solidFill>
              </a:rPr>
              <a:t>Hands-On • Quick Demo</a:t>
            </a:r>
            <a:endParaRPr sz="2200" dirty="0">
              <a:solidFill>
                <a:srgbClr val="D82027"/>
              </a:solidFill>
            </a:endParaRPr>
          </a:p>
        </p:txBody>
      </p:sp>
      <p:pic>
        <p:nvPicPr>
          <p:cNvPr id="189" name="Google Shape;189;p27" descr="Overhead shot of red raspberries in white teacup on a wooden table."/>
          <p:cNvPicPr preferRelativeResize="0"/>
          <p:nvPr/>
        </p:nvPicPr>
        <p:blipFill rotWithShape="1">
          <a:blip r:embed="rId3">
            <a:alphaModFix/>
            <a:extLst>
              <a:ext uri="{28A0092B-C50C-407E-A947-70E740481C1C}">
                <a14:useLocalDpi xmlns:a14="http://schemas.microsoft.com/office/drawing/2010/main"/>
              </a:ext>
            </a:extLst>
          </a:blip>
          <a:srcRect/>
          <a:stretch/>
        </p:blipFill>
        <p:spPr>
          <a:xfrm flipH="1">
            <a:off x="3" y="0"/>
            <a:ext cx="4571997" cy="5143503"/>
          </a:xfrm>
          <a:prstGeom prst="rect">
            <a:avLst/>
          </a:prstGeom>
          <a:noFill/>
          <a:ln>
            <a:noFill/>
          </a:ln>
        </p:spPr>
      </p:pic>
      <p:pic>
        <p:nvPicPr>
          <p:cNvPr id="2" name="Picture 1">
            <a:extLst>
              <a:ext uri="{FF2B5EF4-FFF2-40B4-BE49-F238E27FC236}">
                <a16:creationId xmlns:a16="http://schemas.microsoft.com/office/drawing/2014/main" id="{9BAD80CE-7B2C-BB42-56D3-89CB7CE46CAA}"/>
              </a:ext>
            </a:extLst>
          </p:cNvPr>
          <p:cNvPicPr>
            <a:picLocks noChangeAspect="1"/>
          </p:cNvPicPr>
          <p:nvPr/>
        </p:nvPicPr>
        <p:blipFill>
          <a:blip r:embed="rId4"/>
          <a:stretch>
            <a:fillRect/>
          </a:stretch>
        </p:blipFill>
        <p:spPr>
          <a:xfrm>
            <a:off x="7208561" y="70584"/>
            <a:ext cx="1690052" cy="1690052"/>
          </a:xfrm>
          <a:prstGeom prst="rect">
            <a:avLst/>
          </a:prstGeom>
          <a:effectLst>
            <a:outerShdw blurRad="50800" dist="38100" dir="8100000" algn="tr" rotWithShape="0">
              <a:prstClr val="black">
                <a:alpha val="40000"/>
              </a:prstClr>
            </a:outerShdw>
          </a:effec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Google Shape;81;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82" name="Google Shape;82;p1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grpSp>
        <p:nvGrpSpPr>
          <p:cNvPr id="83" name="Google Shape;83;p16"/>
          <p:cNvGrpSpPr/>
          <p:nvPr/>
        </p:nvGrpSpPr>
        <p:grpSpPr>
          <a:xfrm>
            <a:off x="0" y="0"/>
            <a:ext cx="9144000" cy="5143500"/>
            <a:chOff x="0" y="0"/>
            <a:chExt cx="9144000" cy="5143500"/>
          </a:xfrm>
        </p:grpSpPr>
        <p:pic>
          <p:nvPicPr>
            <p:cNvPr id="84" name="Google Shape;84;p16"/>
            <p:cNvPicPr preferRelativeResize="0"/>
            <p:nvPr/>
          </p:nvPicPr>
          <p:blipFill>
            <a:blip r:embed="rId3">
              <a:alphaModFix/>
            </a:blip>
            <a:stretch>
              <a:fillRect/>
            </a:stretch>
          </p:blipFill>
          <p:spPr>
            <a:xfrm>
              <a:off x="0" y="0"/>
              <a:ext cx="9144000" cy="5143500"/>
            </a:xfrm>
            <a:prstGeom prst="rect">
              <a:avLst/>
            </a:prstGeom>
            <a:noFill/>
            <a:ln>
              <a:noFill/>
            </a:ln>
          </p:spPr>
        </p:pic>
        <p:sp>
          <p:nvSpPr>
            <p:cNvPr id="85" name="Google Shape;85;p16"/>
            <p:cNvSpPr txBox="1"/>
            <p:nvPr/>
          </p:nvSpPr>
          <p:spPr>
            <a:xfrm>
              <a:off x="6321550" y="2201350"/>
              <a:ext cx="282900" cy="954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5000" b="1">
                  <a:solidFill>
                    <a:schemeClr val="lt1"/>
                  </a:solidFill>
                  <a:latin typeface="Poppins"/>
                  <a:ea typeface="Poppins"/>
                  <a:cs typeface="Poppins"/>
                  <a:sym typeface="Poppins"/>
                </a:rPr>
                <a:t>!</a:t>
              </a:r>
              <a:endParaRPr sz="5000" b="1">
                <a:solidFill>
                  <a:schemeClr val="lt1"/>
                </a:solidFill>
                <a:latin typeface="Poppins"/>
                <a:ea typeface="Poppins"/>
                <a:cs typeface="Poppins"/>
                <a:sym typeface="Poppins"/>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73" name="Google Shape;73;p1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74" name="Google Shape;74;p15"/>
          <p:cNvPicPr preferRelativeResize="0"/>
          <p:nvPr/>
        </p:nvPicPr>
        <p:blipFill>
          <a:blip r:embed="rId3">
            <a:alphaModFix/>
          </a:blip>
          <a:stretch>
            <a:fillRect/>
          </a:stretch>
        </p:blipFill>
        <p:spPr>
          <a:xfrm>
            <a:off x="0" y="0"/>
            <a:ext cx="9144000" cy="5143500"/>
          </a:xfrm>
          <a:prstGeom prst="rect">
            <a:avLst/>
          </a:prstGeom>
          <a:noFill/>
          <a:ln>
            <a:noFill/>
          </a:ln>
        </p:spPr>
      </p:pic>
      <p:sp>
        <p:nvSpPr>
          <p:cNvPr id="75" name="Google Shape;75;p15"/>
          <p:cNvSpPr txBox="1"/>
          <p:nvPr/>
        </p:nvSpPr>
        <p:spPr>
          <a:xfrm>
            <a:off x="116350" y="15125"/>
            <a:ext cx="59919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IN" sz="2400" dirty="0">
                <a:latin typeface="Poppins SemiBold"/>
                <a:ea typeface="Poppins SemiBold"/>
                <a:cs typeface="Poppins SemiBold"/>
                <a:sym typeface="Poppins SemiBold"/>
              </a:rPr>
              <a:t>Publications</a:t>
            </a:r>
          </a:p>
        </p:txBody>
      </p:sp>
      <p:sp>
        <p:nvSpPr>
          <p:cNvPr id="76" name="Google Shape;76;p15"/>
          <p:cNvSpPr txBox="1"/>
          <p:nvPr/>
        </p:nvSpPr>
        <p:spPr>
          <a:xfrm>
            <a:off x="3112300" y="1059256"/>
            <a:ext cx="5511747" cy="2400627"/>
          </a:xfrm>
          <a:prstGeom prst="rect">
            <a:avLst/>
          </a:prstGeom>
          <a:noFill/>
          <a:ln>
            <a:noFill/>
          </a:ln>
        </p:spPr>
        <p:txBody>
          <a:bodyPr spcFirstLastPara="1" wrap="square" lIns="91425" tIns="91425" rIns="91425" bIns="91425" anchor="t" anchorCtr="0">
            <a:spAutoFit/>
          </a:bodyPr>
          <a:lstStyle/>
          <a:p>
            <a:pPr marL="457200" lvl="0" indent="-342900" rtl="0">
              <a:spcBef>
                <a:spcPts val="0"/>
              </a:spcBef>
              <a:spcAft>
                <a:spcPts val="0"/>
              </a:spcAft>
              <a:buSzPts val="1800"/>
              <a:buChar char="●"/>
            </a:pPr>
            <a:r>
              <a:rPr lang="en-IN" sz="1800" dirty="0">
                <a:solidFill>
                  <a:schemeClr val="bg2"/>
                </a:solidFill>
              </a:rPr>
              <a:t>Multiple </a:t>
            </a:r>
            <a:r>
              <a:rPr lang="en-IN" sz="1800" b="1" dirty="0">
                <a:solidFill>
                  <a:srgbClr val="D82027"/>
                </a:solidFill>
              </a:rPr>
              <a:t>patents</a:t>
            </a:r>
            <a:r>
              <a:rPr lang="en-IN" sz="1800" dirty="0">
                <a:solidFill>
                  <a:schemeClr val="bg2"/>
                </a:solidFill>
              </a:rPr>
              <a:t> in the field of mixed reality, deep learning, CV, NLP and Healthcare</a:t>
            </a:r>
            <a:br>
              <a:rPr lang="en-IN" sz="1800" dirty="0">
                <a:solidFill>
                  <a:schemeClr val="bg2"/>
                </a:solidFill>
              </a:rPr>
            </a:br>
            <a:endParaRPr lang="en-IN" sz="1800" dirty="0">
              <a:solidFill>
                <a:schemeClr val="bg2"/>
              </a:solidFill>
            </a:endParaRPr>
          </a:p>
          <a:p>
            <a:pPr marL="457200" lvl="0" indent="-342900" rtl="0">
              <a:spcBef>
                <a:spcPts val="0"/>
              </a:spcBef>
              <a:spcAft>
                <a:spcPts val="0"/>
              </a:spcAft>
              <a:buSzPts val="1800"/>
              <a:buChar char="●"/>
            </a:pPr>
            <a:r>
              <a:rPr lang="en-IN" sz="1800" dirty="0">
                <a:solidFill>
                  <a:schemeClr val="bg2"/>
                </a:solidFill>
              </a:rPr>
              <a:t>A number of  </a:t>
            </a:r>
            <a:r>
              <a:rPr lang="en-IN" sz="1800" b="1" dirty="0">
                <a:solidFill>
                  <a:srgbClr val="D82027"/>
                </a:solidFill>
              </a:rPr>
              <a:t>papers</a:t>
            </a:r>
            <a:r>
              <a:rPr lang="en-IN" sz="1800" dirty="0">
                <a:solidFill>
                  <a:schemeClr val="bg2"/>
                </a:solidFill>
              </a:rPr>
              <a:t> at peer-reviewed conferences </a:t>
            </a:r>
            <a:br>
              <a:rPr lang="en-IN" sz="1800" dirty="0">
                <a:solidFill>
                  <a:schemeClr val="bg2"/>
                </a:solidFill>
              </a:rPr>
            </a:br>
            <a:endParaRPr lang="en-IN" sz="1800" dirty="0">
              <a:solidFill>
                <a:schemeClr val="bg2"/>
              </a:solidFill>
            </a:endParaRPr>
          </a:p>
          <a:p>
            <a:pPr marL="457200" lvl="0" indent="-342900" rtl="0">
              <a:spcBef>
                <a:spcPts val="0"/>
              </a:spcBef>
              <a:spcAft>
                <a:spcPts val="0"/>
              </a:spcAft>
              <a:buSzPts val="1800"/>
              <a:buChar char="●"/>
            </a:pPr>
            <a:r>
              <a:rPr lang="en-IN" sz="1800" dirty="0">
                <a:solidFill>
                  <a:schemeClr val="bg2"/>
                </a:solidFill>
              </a:rPr>
              <a:t>Well received </a:t>
            </a:r>
            <a:r>
              <a:rPr lang="en-IN" sz="1800" b="1" dirty="0">
                <a:solidFill>
                  <a:srgbClr val="D82027"/>
                </a:solidFill>
              </a:rPr>
              <a:t>books</a:t>
            </a:r>
            <a:r>
              <a:rPr lang="en-IN" sz="1800" dirty="0">
                <a:solidFill>
                  <a:schemeClr val="bg2"/>
                </a:solidFill>
              </a:rPr>
              <a:t> on Generative AI, NLP, Transfer Learning and more…</a:t>
            </a:r>
          </a:p>
        </p:txBody>
      </p:sp>
      <p:pic>
        <p:nvPicPr>
          <p:cNvPr id="4" name="Google Shape;88;p15">
            <a:extLst>
              <a:ext uri="{FF2B5EF4-FFF2-40B4-BE49-F238E27FC236}">
                <a16:creationId xmlns:a16="http://schemas.microsoft.com/office/drawing/2014/main" id="{B52746BA-42D6-95EC-D76B-CF704AA446BC}"/>
              </a:ext>
            </a:extLst>
          </p:cNvPr>
          <p:cNvPicPr preferRelativeResize="0"/>
          <p:nvPr/>
        </p:nvPicPr>
        <p:blipFill>
          <a:blip r:embed="rId4">
            <a:alphaModFix/>
            <a:extLst>
              <a:ext uri="{BEBA8EAE-BF5A-486C-A8C5-ECC9F3942E4B}">
                <a14:imgProps xmlns:a14="http://schemas.microsoft.com/office/drawing/2010/main">
                  <a14:imgLayer r:embed="rId5">
                    <a14:imgEffect>
                      <a14:saturation sat="33000"/>
                    </a14:imgEffect>
                  </a14:imgLayer>
                </a14:imgProps>
              </a:ext>
            </a:extLst>
          </a:blip>
          <a:stretch>
            <a:fillRect/>
          </a:stretch>
        </p:blipFill>
        <p:spPr>
          <a:xfrm>
            <a:off x="2572358" y="3670288"/>
            <a:ext cx="950400" cy="1170300"/>
          </a:xfrm>
          <a:prstGeom prst="rect">
            <a:avLst/>
          </a:prstGeom>
          <a:noFill/>
          <a:ln>
            <a:noFill/>
          </a:ln>
          <a:effectLst>
            <a:outerShdw blurRad="50800" dist="38100" dir="10800000" algn="r" rotWithShape="0">
              <a:prstClr val="black">
                <a:alpha val="40000"/>
              </a:prstClr>
            </a:outerShdw>
          </a:effectLst>
        </p:spPr>
      </p:pic>
      <p:pic>
        <p:nvPicPr>
          <p:cNvPr id="5" name="Google Shape;89;p15">
            <a:extLst>
              <a:ext uri="{FF2B5EF4-FFF2-40B4-BE49-F238E27FC236}">
                <a16:creationId xmlns:a16="http://schemas.microsoft.com/office/drawing/2014/main" id="{C4598E18-A7CB-880D-AAD5-B072B82464F8}"/>
              </a:ext>
            </a:extLst>
          </p:cNvPr>
          <p:cNvPicPr preferRelativeResize="0"/>
          <p:nvPr/>
        </p:nvPicPr>
        <p:blipFill>
          <a:blip r:embed="rId6">
            <a:alphaModFix/>
          </a:blip>
          <a:stretch>
            <a:fillRect/>
          </a:stretch>
        </p:blipFill>
        <p:spPr>
          <a:xfrm>
            <a:off x="747688" y="1255987"/>
            <a:ext cx="1653991" cy="2007166"/>
          </a:xfrm>
          <a:prstGeom prst="rect">
            <a:avLst/>
          </a:prstGeom>
          <a:noFill/>
          <a:ln>
            <a:noFill/>
          </a:ln>
          <a:effectLst>
            <a:outerShdw blurRad="50800" dist="38100" dir="8100000" algn="tr" rotWithShape="0">
              <a:prstClr val="black">
                <a:alpha val="40000"/>
              </a:prstClr>
            </a:outerShdw>
          </a:effectLst>
        </p:spPr>
      </p:pic>
      <p:pic>
        <p:nvPicPr>
          <p:cNvPr id="6" name="Google Shape;90;p15">
            <a:extLst>
              <a:ext uri="{FF2B5EF4-FFF2-40B4-BE49-F238E27FC236}">
                <a16:creationId xmlns:a16="http://schemas.microsoft.com/office/drawing/2014/main" id="{56A47E95-ABE4-3F05-00CF-F872633D7BCB}"/>
              </a:ext>
            </a:extLst>
          </p:cNvPr>
          <p:cNvPicPr preferRelativeResize="0"/>
          <p:nvPr/>
        </p:nvPicPr>
        <p:blipFill>
          <a:blip r:embed="rId7">
            <a:alphaModFix/>
            <a:extLst>
              <a:ext uri="{BEBA8EAE-BF5A-486C-A8C5-ECC9F3942E4B}">
                <a14:imgProps xmlns:a14="http://schemas.microsoft.com/office/drawing/2010/main">
                  <a14:imgLayer r:embed="rId8">
                    <a14:imgEffect>
                      <a14:saturation sat="33000"/>
                    </a14:imgEffect>
                  </a14:imgLayer>
                </a14:imgProps>
              </a:ext>
            </a:extLst>
          </a:blip>
          <a:stretch>
            <a:fillRect/>
          </a:stretch>
        </p:blipFill>
        <p:spPr>
          <a:xfrm>
            <a:off x="4707971" y="3670288"/>
            <a:ext cx="951000" cy="1170300"/>
          </a:xfrm>
          <a:prstGeom prst="rect">
            <a:avLst/>
          </a:prstGeom>
          <a:noFill/>
          <a:ln>
            <a:noFill/>
          </a:ln>
          <a:effectLst>
            <a:outerShdw blurRad="50800" dist="38100" dir="8100000" algn="tr" rotWithShape="0">
              <a:prstClr val="black">
                <a:alpha val="40000"/>
              </a:prstClr>
            </a:outerShdw>
          </a:effectLst>
        </p:spPr>
      </p:pic>
      <p:pic>
        <p:nvPicPr>
          <p:cNvPr id="7" name="Google Shape;91;p15">
            <a:extLst>
              <a:ext uri="{FF2B5EF4-FFF2-40B4-BE49-F238E27FC236}">
                <a16:creationId xmlns:a16="http://schemas.microsoft.com/office/drawing/2014/main" id="{CE63803B-A117-B650-5736-7FD8F7D904B7}"/>
              </a:ext>
            </a:extLst>
          </p:cNvPr>
          <p:cNvPicPr preferRelativeResize="0"/>
          <p:nvPr/>
        </p:nvPicPr>
        <p:blipFill>
          <a:blip r:embed="rId9">
            <a:alphaModFix/>
            <a:extLst>
              <a:ext uri="{BEBA8EAE-BF5A-486C-A8C5-ECC9F3942E4B}">
                <a14:imgProps xmlns:a14="http://schemas.microsoft.com/office/drawing/2010/main">
                  <a14:imgLayer r:embed="rId10">
                    <a14:imgEffect>
                      <a14:saturation sat="66000"/>
                    </a14:imgEffect>
                  </a14:imgLayer>
                </a14:imgProps>
              </a:ext>
            </a:extLst>
          </a:blip>
          <a:stretch>
            <a:fillRect/>
          </a:stretch>
        </p:blipFill>
        <p:spPr>
          <a:xfrm>
            <a:off x="5776059" y="3670288"/>
            <a:ext cx="951000" cy="1170300"/>
          </a:xfrm>
          <a:prstGeom prst="rect">
            <a:avLst/>
          </a:prstGeom>
          <a:noFill/>
          <a:ln>
            <a:noFill/>
          </a:ln>
          <a:effectLst>
            <a:outerShdw blurRad="50800" dist="38100" dir="8100000" algn="tr" rotWithShape="0">
              <a:prstClr val="black">
                <a:alpha val="40000"/>
              </a:prstClr>
            </a:outerShdw>
          </a:effectLst>
        </p:spPr>
      </p:pic>
      <p:pic>
        <p:nvPicPr>
          <p:cNvPr id="8" name="Google Shape;92;p15">
            <a:extLst>
              <a:ext uri="{FF2B5EF4-FFF2-40B4-BE49-F238E27FC236}">
                <a16:creationId xmlns:a16="http://schemas.microsoft.com/office/drawing/2014/main" id="{4B80A1A4-8833-703A-B98B-7EB6E6C9400E}"/>
              </a:ext>
            </a:extLst>
          </p:cNvPr>
          <p:cNvPicPr preferRelativeResize="0"/>
          <p:nvPr/>
        </p:nvPicPr>
        <p:blipFill>
          <a:blip r:embed="rId11">
            <a:alphaModFix/>
            <a:extLst>
              <a:ext uri="{BEBA8EAE-BF5A-486C-A8C5-ECC9F3942E4B}">
                <a14:imgProps xmlns:a14="http://schemas.microsoft.com/office/drawing/2010/main">
                  <a14:imgLayer r:embed="rId12">
                    <a14:imgEffect>
                      <a14:saturation sat="33000"/>
                    </a14:imgEffect>
                  </a14:imgLayer>
                </a14:imgProps>
              </a:ext>
            </a:extLst>
          </a:blip>
          <a:stretch>
            <a:fillRect/>
          </a:stretch>
        </p:blipFill>
        <p:spPr>
          <a:xfrm>
            <a:off x="3639868" y="3670288"/>
            <a:ext cx="951000" cy="1170300"/>
          </a:xfrm>
          <a:prstGeom prst="rect">
            <a:avLst/>
          </a:prstGeom>
          <a:noFill/>
          <a:ln>
            <a:noFill/>
          </a:ln>
          <a:effectLst>
            <a:outerShdw blurRad="50800" dist="38100" dir="8100000" algn="tr" rotWithShape="0">
              <a:prstClr val="black">
                <a:alpha val="40000"/>
              </a:prstClr>
            </a:outerShdw>
          </a:effectLst>
        </p:spPr>
      </p:pic>
      <p:pic>
        <p:nvPicPr>
          <p:cNvPr id="2050" name="Picture 2">
            <a:extLst>
              <a:ext uri="{FF2B5EF4-FFF2-40B4-BE49-F238E27FC236}">
                <a16:creationId xmlns:a16="http://schemas.microsoft.com/office/drawing/2014/main" id="{289633B7-142E-42E6-6086-07ED6462212E}"/>
              </a:ext>
            </a:extLst>
          </p:cNvPr>
          <p:cNvPicPr>
            <a:picLocks noChangeAspect="1" noChangeArrowheads="1"/>
          </p:cNvPicPr>
          <p:nvPr/>
        </p:nvPicPr>
        <p:blipFill>
          <a:blip r:embed="rId13">
            <a:extLst>
              <a:ext uri="{BEBA8EAE-BF5A-486C-A8C5-ECC9F3942E4B}">
                <a14:imgProps xmlns:a14="http://schemas.microsoft.com/office/drawing/2010/main">
                  <a14:imgLayer r:embed="rId14">
                    <a14:imgEffect>
                      <a14:saturation sat="66000"/>
                    </a14:imgEffect>
                  </a14:imgLayer>
                </a14:imgProps>
              </a:ext>
              <a:ext uri="{28A0092B-C50C-407E-A947-70E740481C1C}">
                <a14:useLocalDpi xmlns:a14="http://schemas.microsoft.com/office/drawing/2010/main"/>
              </a:ext>
            </a:extLst>
          </a:blip>
          <a:srcRect/>
          <a:stretch>
            <a:fillRect/>
          </a:stretch>
        </p:blipFill>
        <p:spPr bwMode="auto">
          <a:xfrm>
            <a:off x="6844147" y="3694238"/>
            <a:ext cx="950400" cy="1170390"/>
          </a:xfrm>
          <a:prstGeom prst="rect">
            <a:avLst/>
          </a:prstGeom>
          <a:noFill/>
          <a:effectLst>
            <a:outerShdw blurRad="50800" dist="38100" dir="8100000" algn="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1629A46E-6958-1B2A-896E-D4DF408BE1E4}"/>
              </a:ext>
            </a:extLst>
          </p:cNvPr>
          <p:cNvPicPr>
            <a:picLocks noChangeAspect="1" noChangeArrowheads="1"/>
          </p:cNvPicPr>
          <p:nvPr/>
        </p:nvPicPr>
        <p:blipFill>
          <a:blip r:embed="rId15">
            <a:extLst>
              <a:ext uri="{BEBA8EAE-BF5A-486C-A8C5-ECC9F3942E4B}">
                <a14:imgProps xmlns:a14="http://schemas.microsoft.com/office/drawing/2010/main">
                  <a14:imgLayer r:embed="rId16">
                    <a14:imgEffect>
                      <a14:saturation sat="66000"/>
                    </a14:imgEffect>
                  </a14:imgLayer>
                </a14:imgProps>
              </a:ext>
              <a:ext uri="{28A0092B-C50C-407E-A947-70E740481C1C}">
                <a14:useLocalDpi xmlns:a14="http://schemas.microsoft.com/office/drawing/2010/main"/>
              </a:ext>
            </a:extLst>
          </a:blip>
          <a:srcRect/>
          <a:stretch>
            <a:fillRect/>
          </a:stretch>
        </p:blipFill>
        <p:spPr bwMode="auto">
          <a:xfrm>
            <a:off x="7911635" y="3695559"/>
            <a:ext cx="985111" cy="1170000"/>
          </a:xfrm>
          <a:prstGeom prst="rect">
            <a:avLst/>
          </a:prstGeom>
          <a:noFill/>
          <a:effectLst>
            <a:outerShdw blurRad="50800" dist="38100" dir="8100000" algn="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98586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6"/>
          <p:cNvSpPr txBox="1">
            <a:spLocks noGrp="1"/>
          </p:cNvSpPr>
          <p:nvPr>
            <p:ph type="title"/>
          </p:nvPr>
        </p:nvSpPr>
        <p:spPr>
          <a:xfrm>
            <a:off x="265500" y="1397350"/>
            <a:ext cx="4045200" cy="13182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dirty="0">
                <a:solidFill>
                  <a:srgbClr val="D82027"/>
                </a:solidFill>
              </a:rPr>
              <a:t>Agenda</a:t>
            </a:r>
            <a:endParaRPr dirty="0">
              <a:solidFill>
                <a:srgbClr val="D82027"/>
              </a:solidFill>
            </a:endParaRPr>
          </a:p>
        </p:txBody>
      </p:sp>
      <p:sp>
        <p:nvSpPr>
          <p:cNvPr id="100" name="Google Shape;100;p16"/>
          <p:cNvSpPr txBox="1">
            <a:spLocks noGrp="1"/>
          </p:cNvSpPr>
          <p:nvPr>
            <p:ph type="body" idx="2"/>
          </p:nvPr>
        </p:nvSpPr>
        <p:spPr>
          <a:xfrm>
            <a:off x="4939500" y="724200"/>
            <a:ext cx="4045200" cy="3695100"/>
          </a:xfrm>
          <a:prstGeom prst="rect">
            <a:avLst/>
          </a:prstGeom>
        </p:spPr>
        <p:txBody>
          <a:bodyPr spcFirstLastPara="1" wrap="square" lIns="91425" tIns="91425" rIns="91425" bIns="91425" anchor="ctr" anchorCtr="0">
            <a:normAutofit fontScale="85000" lnSpcReduction="20000"/>
          </a:bodyPr>
          <a:lstStyle/>
          <a:p>
            <a:pPr marL="0" lvl="0" indent="0" algn="l" rtl="0">
              <a:spcBef>
                <a:spcPts val="0"/>
              </a:spcBef>
              <a:spcAft>
                <a:spcPts val="0"/>
              </a:spcAft>
              <a:buNone/>
            </a:pPr>
            <a:r>
              <a:rPr lang="en" b="1" dirty="0">
                <a:solidFill>
                  <a:srgbClr val="D82027"/>
                </a:solidFill>
              </a:rPr>
              <a:t>Why Recommend?</a:t>
            </a:r>
            <a:endParaRPr b="1" dirty="0">
              <a:solidFill>
                <a:srgbClr val="D82027"/>
              </a:solidFill>
            </a:endParaRPr>
          </a:p>
          <a:p>
            <a:pPr marL="457200" lvl="0" indent="-302418" algn="l" rtl="0">
              <a:spcBef>
                <a:spcPts val="800"/>
              </a:spcBef>
              <a:spcAft>
                <a:spcPts val="0"/>
              </a:spcAft>
              <a:buSzPct val="100000"/>
              <a:buChar char="●"/>
            </a:pPr>
            <a:r>
              <a:rPr lang="en" sz="1500" dirty="0"/>
              <a:t>Popular Use-Cases</a:t>
            </a:r>
            <a:endParaRPr sz="1500" dirty="0"/>
          </a:p>
          <a:p>
            <a:pPr marL="457200" lvl="0" indent="-302418" algn="l" rtl="0">
              <a:spcBef>
                <a:spcPts val="0"/>
              </a:spcBef>
              <a:spcAft>
                <a:spcPts val="0"/>
              </a:spcAft>
              <a:buSzPct val="100000"/>
              <a:buChar char="●"/>
            </a:pPr>
            <a:r>
              <a:rPr lang="en" sz="1500" dirty="0"/>
              <a:t>Top Challenges</a:t>
            </a:r>
            <a:endParaRPr sz="1500" dirty="0"/>
          </a:p>
          <a:p>
            <a:pPr marL="0" lvl="0" indent="0" algn="l" rtl="0">
              <a:spcBef>
                <a:spcPts val="1200"/>
              </a:spcBef>
              <a:spcAft>
                <a:spcPts val="0"/>
              </a:spcAft>
              <a:buNone/>
            </a:pPr>
            <a:r>
              <a:rPr lang="en" b="1" dirty="0">
                <a:solidFill>
                  <a:srgbClr val="D82027"/>
                </a:solidFill>
              </a:rPr>
              <a:t>How to Recommend</a:t>
            </a:r>
            <a:endParaRPr b="1" dirty="0">
              <a:solidFill>
                <a:srgbClr val="D82027"/>
              </a:solidFill>
            </a:endParaRPr>
          </a:p>
          <a:p>
            <a:pPr marL="457200" lvl="0" indent="-317182" algn="l" rtl="0">
              <a:spcBef>
                <a:spcPts val="800"/>
              </a:spcBef>
              <a:spcAft>
                <a:spcPts val="0"/>
              </a:spcAft>
              <a:buSzPct val="120000"/>
              <a:buChar char="●"/>
            </a:pPr>
            <a:r>
              <a:rPr lang="en" sz="1500" dirty="0"/>
              <a:t>Key Concepts &amp; Steps</a:t>
            </a:r>
            <a:endParaRPr sz="1500" dirty="0"/>
          </a:p>
          <a:p>
            <a:pPr marL="457200" lvl="0" indent="-317182" algn="l" rtl="0">
              <a:spcBef>
                <a:spcPts val="0"/>
              </a:spcBef>
              <a:spcAft>
                <a:spcPts val="0"/>
              </a:spcAft>
              <a:buSzPct val="120000"/>
              <a:buChar char="●"/>
            </a:pPr>
            <a:r>
              <a:rPr lang="en" sz="1500" dirty="0"/>
              <a:t>Different Approaches</a:t>
            </a:r>
            <a:br>
              <a:rPr lang="en" sz="1500" dirty="0"/>
            </a:br>
            <a:endParaRPr sz="1500" dirty="0"/>
          </a:p>
          <a:p>
            <a:pPr marL="0" lvl="0" indent="0" algn="l" rtl="0">
              <a:spcBef>
                <a:spcPts val="800"/>
              </a:spcBef>
              <a:spcAft>
                <a:spcPts val="0"/>
              </a:spcAft>
              <a:buNone/>
            </a:pPr>
            <a:r>
              <a:rPr lang="en" b="1" dirty="0">
                <a:solidFill>
                  <a:srgbClr val="D82027"/>
                </a:solidFill>
              </a:rPr>
              <a:t>Evaluate and Optimize Recommendations</a:t>
            </a:r>
            <a:endParaRPr b="1" dirty="0">
              <a:solidFill>
                <a:srgbClr val="D82027"/>
              </a:solidFill>
            </a:endParaRPr>
          </a:p>
          <a:p>
            <a:pPr marL="457200" lvl="0" indent="-317182" algn="l" rtl="0">
              <a:spcBef>
                <a:spcPts val="800"/>
              </a:spcBef>
              <a:spcAft>
                <a:spcPts val="0"/>
              </a:spcAft>
              <a:buSzPct val="120000"/>
              <a:buChar char="●"/>
            </a:pPr>
            <a:r>
              <a:rPr lang="en" sz="1500" dirty="0"/>
              <a:t>Key Metrics</a:t>
            </a:r>
            <a:endParaRPr sz="1500" dirty="0"/>
          </a:p>
          <a:p>
            <a:pPr marL="457200" lvl="0" indent="-317182" algn="l" rtl="0">
              <a:spcBef>
                <a:spcPts val="0"/>
              </a:spcBef>
              <a:spcAft>
                <a:spcPts val="0"/>
              </a:spcAft>
              <a:buSzPct val="120000"/>
              <a:buChar char="●"/>
            </a:pPr>
            <a:r>
              <a:rPr lang="en" sz="1500" dirty="0"/>
              <a:t>A/B Tests &amp; Beyond</a:t>
            </a:r>
            <a:br>
              <a:rPr lang="en" sz="1500" dirty="0"/>
            </a:br>
            <a:endParaRPr sz="1500" dirty="0"/>
          </a:p>
          <a:p>
            <a:pPr marL="0" indent="0">
              <a:spcBef>
                <a:spcPts val="800"/>
              </a:spcBef>
              <a:spcAft>
                <a:spcPts val="800"/>
              </a:spcAft>
              <a:buNone/>
            </a:pPr>
            <a:r>
              <a:rPr lang="en-IN" sz="1600" b="1" dirty="0">
                <a:solidFill>
                  <a:srgbClr val="D82027"/>
                </a:solidFill>
              </a:rPr>
              <a:t>Robustness &amp; Scalability</a:t>
            </a:r>
            <a:endParaRPr lang="en-IN" sz="1500" dirty="0">
              <a:solidFill>
                <a:srgbClr val="D82027"/>
              </a:solidFill>
            </a:endParaRPr>
          </a:p>
          <a:p>
            <a:pPr marL="457200" lvl="0" indent="-302418" algn="l" rtl="0">
              <a:spcBef>
                <a:spcPts val="0"/>
              </a:spcBef>
              <a:spcAft>
                <a:spcPts val="0"/>
              </a:spcAft>
              <a:buSzPct val="100000"/>
              <a:buChar char="●"/>
            </a:pPr>
            <a:r>
              <a:rPr lang="en-IN" sz="1500" dirty="0"/>
              <a:t>Addressing Scale &amp; Robustness</a:t>
            </a:r>
          </a:p>
          <a:p>
            <a:pPr marL="457200" lvl="0" indent="-302418" algn="l" rtl="0">
              <a:spcBef>
                <a:spcPts val="0"/>
              </a:spcBef>
              <a:spcAft>
                <a:spcPts val="0"/>
              </a:spcAft>
              <a:buSzPct val="100000"/>
              <a:buChar char="●"/>
            </a:pPr>
            <a:r>
              <a:rPr lang="en-IN" sz="1500" dirty="0"/>
              <a:t>Let Us Recommend</a:t>
            </a:r>
          </a:p>
        </p:txBody>
      </p:sp>
      <p:pic>
        <p:nvPicPr>
          <p:cNvPr id="3" name="Picture 2" descr="A qr code with a dinosaur&#10;&#10;Description automatically generated">
            <a:extLst>
              <a:ext uri="{FF2B5EF4-FFF2-40B4-BE49-F238E27FC236}">
                <a16:creationId xmlns:a16="http://schemas.microsoft.com/office/drawing/2014/main" id="{EAE32645-2DD5-CC70-85AA-8AE855747DB4}"/>
              </a:ext>
            </a:extLst>
          </p:cNvPr>
          <p:cNvPicPr>
            <a:picLocks noChangeAspect="1"/>
          </p:cNvPicPr>
          <p:nvPr/>
        </p:nvPicPr>
        <p:blipFill>
          <a:blip r:embed="rId3"/>
          <a:stretch>
            <a:fillRect/>
          </a:stretch>
        </p:blipFill>
        <p:spPr>
          <a:xfrm>
            <a:off x="201705" y="3331173"/>
            <a:ext cx="1690052" cy="1690052"/>
          </a:xfrm>
          <a:prstGeom prst="rect">
            <a:avLst/>
          </a:prstGeom>
          <a:effectLst>
            <a:outerShdw blurRad="50800" dist="38100" dir="8100000" algn="tr" rotWithShape="0">
              <a:prstClr val="black">
                <a:alpha val="40000"/>
              </a:prstClr>
            </a:outerShdw>
          </a:effec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65" name="Google Shape;65;p1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66" name="Google Shape;66;p14"/>
          <p:cNvPicPr preferRelativeResize="0"/>
          <p:nvPr/>
        </p:nvPicPr>
        <p:blipFill>
          <a:blip r:embed="rId3">
            <a:alphaModFix/>
          </a:blip>
          <a:stretch>
            <a:fillRect/>
          </a:stretch>
        </p:blipFill>
        <p:spPr>
          <a:xfrm>
            <a:off x="0" y="0"/>
            <a:ext cx="9144000" cy="5143500"/>
          </a:xfrm>
          <a:prstGeom prst="rect">
            <a:avLst/>
          </a:prstGeom>
          <a:noFill/>
          <a:ln>
            <a:noFill/>
          </a:ln>
        </p:spPr>
      </p:pic>
      <p:sp>
        <p:nvSpPr>
          <p:cNvPr id="2" name="Google Shape;105;p17">
            <a:extLst>
              <a:ext uri="{FF2B5EF4-FFF2-40B4-BE49-F238E27FC236}">
                <a16:creationId xmlns:a16="http://schemas.microsoft.com/office/drawing/2014/main" id="{8CF1F151-E92F-94D5-69E3-94D9EDA12233}"/>
              </a:ext>
            </a:extLst>
          </p:cNvPr>
          <p:cNvSpPr txBox="1">
            <a:spLocks/>
          </p:cNvSpPr>
          <p:nvPr/>
        </p:nvSpPr>
        <p:spPr>
          <a:xfrm>
            <a:off x="406425" y="1806825"/>
            <a:ext cx="8296800" cy="1542000"/>
          </a:xfrm>
          <a:prstGeom prst="rect">
            <a:avLst/>
          </a:prstGeom>
          <a:noFill/>
          <a:ln>
            <a:noFill/>
          </a:ln>
        </p:spPr>
        <p:txBody>
          <a:bodyPr spcFirstLastPara="1" wrap="square" lIns="91425" tIns="91425" rIns="91425" bIns="91425" anchor="ctr"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r>
              <a:rPr lang="en-IN" sz="5400" b="1" dirty="0"/>
              <a:t>Why</a:t>
            </a:r>
            <a:r>
              <a:rPr lang="en-IN" sz="5400" dirty="0"/>
              <a:t> Recommend</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73" name="Google Shape;73;p1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74" name="Google Shape;74;p15"/>
          <p:cNvPicPr preferRelativeResize="0"/>
          <p:nvPr/>
        </p:nvPicPr>
        <p:blipFill>
          <a:blip r:embed="rId3">
            <a:alphaModFix/>
          </a:blip>
          <a:stretch>
            <a:fillRect/>
          </a:stretch>
        </p:blipFill>
        <p:spPr>
          <a:xfrm>
            <a:off x="0" y="0"/>
            <a:ext cx="9144000" cy="5143500"/>
          </a:xfrm>
          <a:prstGeom prst="rect">
            <a:avLst/>
          </a:prstGeom>
          <a:noFill/>
          <a:ln>
            <a:noFill/>
          </a:ln>
        </p:spPr>
      </p:pic>
      <p:sp>
        <p:nvSpPr>
          <p:cNvPr id="75" name="Google Shape;75;p15"/>
          <p:cNvSpPr txBox="1"/>
          <p:nvPr/>
        </p:nvSpPr>
        <p:spPr>
          <a:xfrm>
            <a:off x="116350" y="15125"/>
            <a:ext cx="5991900" cy="553968"/>
          </a:xfrm>
          <a:prstGeom prst="rect">
            <a:avLst/>
          </a:prstGeom>
          <a:noFill/>
          <a:ln>
            <a:noFill/>
          </a:ln>
        </p:spPr>
        <p:txBody>
          <a:bodyPr spcFirstLastPara="1" wrap="square" lIns="91425" tIns="91425" rIns="91425" bIns="91425" anchor="t" anchorCtr="0">
            <a:spAutoFit/>
          </a:bodyPr>
          <a:lstStyle/>
          <a:p>
            <a:r>
              <a:rPr lang="en-IN" sz="2400" dirty="0">
                <a:solidFill>
                  <a:srgbClr val="D82027"/>
                </a:solidFill>
                <a:latin typeface="Poppins SemiBold"/>
                <a:ea typeface="Poppins SemiBold"/>
                <a:cs typeface="Poppins SemiBold"/>
                <a:sym typeface="Poppins SemiBold"/>
              </a:rPr>
              <a:t>Why Recommend</a:t>
            </a:r>
          </a:p>
        </p:txBody>
      </p:sp>
      <p:sp>
        <p:nvSpPr>
          <p:cNvPr id="76" name="Google Shape;76;p15"/>
          <p:cNvSpPr txBox="1"/>
          <p:nvPr/>
        </p:nvSpPr>
        <p:spPr>
          <a:xfrm>
            <a:off x="1433827" y="1364008"/>
            <a:ext cx="5881897" cy="1661963"/>
          </a:xfrm>
          <a:prstGeom prst="rect">
            <a:avLst/>
          </a:prstGeom>
          <a:noFill/>
          <a:ln>
            <a:noFill/>
          </a:ln>
        </p:spPr>
        <p:txBody>
          <a:bodyPr spcFirstLastPara="1" wrap="square" lIns="91425" tIns="91425" rIns="91425" bIns="91425" anchor="t" anchorCtr="0">
            <a:spAutoFit/>
          </a:bodyPr>
          <a:lstStyle/>
          <a:p>
            <a:pPr marL="457200" lvl="0" indent="-374650" algn="l" rtl="0">
              <a:spcBef>
                <a:spcPts val="0"/>
              </a:spcBef>
              <a:spcAft>
                <a:spcPts val="0"/>
              </a:spcAft>
              <a:buSzPts val="2300"/>
              <a:buChar char="●"/>
            </a:pPr>
            <a:r>
              <a:rPr lang="en-IN" sz="3200" dirty="0">
                <a:solidFill>
                  <a:schemeClr val="bg2"/>
                </a:solidFill>
              </a:rPr>
              <a:t>Preferences</a:t>
            </a:r>
          </a:p>
          <a:p>
            <a:pPr marL="457200" lvl="0" indent="-374650" algn="l" rtl="0">
              <a:spcBef>
                <a:spcPts val="0"/>
              </a:spcBef>
              <a:spcAft>
                <a:spcPts val="0"/>
              </a:spcAft>
              <a:buSzPts val="2300"/>
              <a:buChar char="●"/>
            </a:pPr>
            <a:r>
              <a:rPr lang="en-IN" sz="3200" dirty="0">
                <a:solidFill>
                  <a:schemeClr val="bg2"/>
                </a:solidFill>
              </a:rPr>
              <a:t>Discovery</a:t>
            </a:r>
          </a:p>
          <a:p>
            <a:pPr marL="457200" lvl="0" indent="-374650" algn="l" rtl="0">
              <a:spcBef>
                <a:spcPts val="0"/>
              </a:spcBef>
              <a:spcAft>
                <a:spcPts val="0"/>
              </a:spcAft>
              <a:buSzPts val="2300"/>
              <a:buChar char="●"/>
            </a:pPr>
            <a:r>
              <a:rPr lang="en-IN" sz="3200" dirty="0">
                <a:solidFill>
                  <a:schemeClr val="bg2"/>
                </a:solidFill>
              </a:rPr>
              <a:t>Choice Overload</a:t>
            </a:r>
          </a:p>
        </p:txBody>
      </p:sp>
      <p:pic>
        <p:nvPicPr>
          <p:cNvPr id="2" name="Google Shape;112;p18">
            <a:extLst>
              <a:ext uri="{FF2B5EF4-FFF2-40B4-BE49-F238E27FC236}">
                <a16:creationId xmlns:a16="http://schemas.microsoft.com/office/drawing/2014/main" id="{4E320B25-3B8D-4F72-0B91-D06AD0EB3BFD}"/>
              </a:ext>
            </a:extLst>
          </p:cNvPr>
          <p:cNvPicPr preferRelativeResize="0"/>
          <p:nvPr/>
        </p:nvPicPr>
        <p:blipFill>
          <a:blip r:embed="rId4">
            <a:alphaModFix/>
          </a:blip>
          <a:stretch>
            <a:fillRect/>
          </a:stretch>
        </p:blipFill>
        <p:spPr>
          <a:xfrm>
            <a:off x="5056401" y="915376"/>
            <a:ext cx="3493600" cy="3493600"/>
          </a:xfrm>
          <a:prstGeom prst="rect">
            <a:avLst/>
          </a:prstGeom>
          <a:noFill/>
          <a:ln>
            <a:noFill/>
          </a:ln>
          <a:effectLst>
            <a:outerShdw blurRad="57150" dist="19050" dir="5400000" algn="bl" rotWithShape="0">
              <a:srgbClr val="000000">
                <a:alpha val="50000"/>
              </a:srgbClr>
            </a:outerShdw>
          </a:effectLst>
        </p:spPr>
      </p:pic>
    </p:spTree>
    <p:extLst>
      <p:ext uri="{BB962C8B-B14F-4D97-AF65-F5344CB8AC3E}">
        <p14:creationId xmlns:p14="http://schemas.microsoft.com/office/powerpoint/2010/main" val="3713754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73" name="Google Shape;73;p1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74" name="Google Shape;74;p15"/>
          <p:cNvPicPr preferRelativeResize="0"/>
          <p:nvPr/>
        </p:nvPicPr>
        <p:blipFill>
          <a:blip r:embed="rId3">
            <a:alphaModFix/>
          </a:blip>
          <a:stretch>
            <a:fillRect/>
          </a:stretch>
        </p:blipFill>
        <p:spPr>
          <a:xfrm>
            <a:off x="0" y="0"/>
            <a:ext cx="9144000" cy="5143500"/>
          </a:xfrm>
          <a:prstGeom prst="rect">
            <a:avLst/>
          </a:prstGeom>
          <a:noFill/>
          <a:ln>
            <a:noFill/>
          </a:ln>
        </p:spPr>
      </p:pic>
      <p:pic>
        <p:nvPicPr>
          <p:cNvPr id="3" name="Google Shape;117;p19">
            <a:extLst>
              <a:ext uri="{FF2B5EF4-FFF2-40B4-BE49-F238E27FC236}">
                <a16:creationId xmlns:a16="http://schemas.microsoft.com/office/drawing/2014/main" id="{08F8F6AE-4F99-2A48-F500-5F5EDFF0F44F}"/>
              </a:ext>
            </a:extLst>
          </p:cNvPr>
          <p:cNvPicPr preferRelativeResize="0"/>
          <p:nvPr/>
        </p:nvPicPr>
        <p:blipFill>
          <a:blip r:embed="rId4">
            <a:alphaModFix/>
          </a:blip>
          <a:stretch>
            <a:fillRect/>
          </a:stretch>
        </p:blipFill>
        <p:spPr>
          <a:xfrm>
            <a:off x="3122775" y="15550"/>
            <a:ext cx="2611464" cy="1326475"/>
          </a:xfrm>
          <a:prstGeom prst="rect">
            <a:avLst/>
          </a:prstGeom>
          <a:noFill/>
          <a:ln>
            <a:noFill/>
          </a:ln>
        </p:spPr>
      </p:pic>
      <p:pic>
        <p:nvPicPr>
          <p:cNvPr id="4" name="Google Shape;118;p19">
            <a:extLst>
              <a:ext uri="{FF2B5EF4-FFF2-40B4-BE49-F238E27FC236}">
                <a16:creationId xmlns:a16="http://schemas.microsoft.com/office/drawing/2014/main" id="{D94182BF-6F66-9F0B-EFC2-7782374A4F69}"/>
              </a:ext>
            </a:extLst>
          </p:cNvPr>
          <p:cNvPicPr preferRelativeResize="0"/>
          <p:nvPr/>
        </p:nvPicPr>
        <p:blipFill>
          <a:blip r:embed="rId5">
            <a:alphaModFix/>
          </a:blip>
          <a:stretch>
            <a:fillRect/>
          </a:stretch>
        </p:blipFill>
        <p:spPr>
          <a:xfrm>
            <a:off x="5716300" y="2373750"/>
            <a:ext cx="2075713" cy="437225"/>
          </a:xfrm>
          <a:prstGeom prst="rect">
            <a:avLst/>
          </a:prstGeom>
          <a:noFill/>
          <a:ln>
            <a:noFill/>
          </a:ln>
        </p:spPr>
      </p:pic>
      <p:pic>
        <p:nvPicPr>
          <p:cNvPr id="5" name="Google Shape;119;p19">
            <a:extLst>
              <a:ext uri="{FF2B5EF4-FFF2-40B4-BE49-F238E27FC236}">
                <a16:creationId xmlns:a16="http://schemas.microsoft.com/office/drawing/2014/main" id="{EDC70FA6-9C28-7287-3A46-3C80E320B4E7}"/>
              </a:ext>
            </a:extLst>
          </p:cNvPr>
          <p:cNvPicPr preferRelativeResize="0"/>
          <p:nvPr/>
        </p:nvPicPr>
        <p:blipFill>
          <a:blip r:embed="rId6">
            <a:alphaModFix/>
          </a:blip>
          <a:stretch>
            <a:fillRect/>
          </a:stretch>
        </p:blipFill>
        <p:spPr>
          <a:xfrm>
            <a:off x="1168250" y="1449876"/>
            <a:ext cx="1497775" cy="1121875"/>
          </a:xfrm>
          <a:prstGeom prst="rect">
            <a:avLst/>
          </a:prstGeom>
          <a:noFill/>
          <a:ln>
            <a:noFill/>
          </a:ln>
        </p:spPr>
      </p:pic>
      <p:pic>
        <p:nvPicPr>
          <p:cNvPr id="6" name="Google Shape;120;p19">
            <a:extLst>
              <a:ext uri="{FF2B5EF4-FFF2-40B4-BE49-F238E27FC236}">
                <a16:creationId xmlns:a16="http://schemas.microsoft.com/office/drawing/2014/main" id="{6DE5AB89-9EAC-9248-1B47-4FF777F56389}"/>
              </a:ext>
            </a:extLst>
          </p:cNvPr>
          <p:cNvPicPr preferRelativeResize="0"/>
          <p:nvPr/>
        </p:nvPicPr>
        <p:blipFill rotWithShape="1">
          <a:blip r:embed="rId7">
            <a:alphaModFix/>
            <a:extLst>
              <a:ext uri="{28A0092B-C50C-407E-A947-70E740481C1C}">
                <a14:useLocalDpi xmlns:a14="http://schemas.microsoft.com/office/drawing/2010/main"/>
              </a:ext>
            </a:extLst>
          </a:blip>
          <a:srcRect/>
          <a:stretch/>
        </p:blipFill>
        <p:spPr>
          <a:xfrm>
            <a:off x="310400" y="2220550"/>
            <a:ext cx="609101" cy="593775"/>
          </a:xfrm>
          <a:prstGeom prst="rect">
            <a:avLst/>
          </a:prstGeom>
          <a:noFill/>
          <a:ln>
            <a:noFill/>
          </a:ln>
          <a:effectLst>
            <a:outerShdw blurRad="57150" dist="19050" dir="5400000" algn="bl" rotWithShape="0">
              <a:srgbClr val="000000">
                <a:alpha val="50000"/>
              </a:srgbClr>
            </a:outerShdw>
          </a:effectLst>
        </p:spPr>
      </p:pic>
      <p:pic>
        <p:nvPicPr>
          <p:cNvPr id="7" name="Google Shape;121;p19">
            <a:extLst>
              <a:ext uri="{FF2B5EF4-FFF2-40B4-BE49-F238E27FC236}">
                <a16:creationId xmlns:a16="http://schemas.microsoft.com/office/drawing/2014/main" id="{7235A667-684B-7B38-C04E-8CE463F1B357}"/>
              </a:ext>
            </a:extLst>
          </p:cNvPr>
          <p:cNvPicPr preferRelativeResize="0"/>
          <p:nvPr/>
        </p:nvPicPr>
        <p:blipFill>
          <a:blip r:embed="rId8">
            <a:alphaModFix/>
          </a:blip>
          <a:stretch>
            <a:fillRect/>
          </a:stretch>
        </p:blipFill>
        <p:spPr>
          <a:xfrm>
            <a:off x="592450" y="748250"/>
            <a:ext cx="327058" cy="593777"/>
          </a:xfrm>
          <a:prstGeom prst="rect">
            <a:avLst/>
          </a:prstGeom>
          <a:noFill/>
          <a:ln>
            <a:noFill/>
          </a:ln>
        </p:spPr>
      </p:pic>
      <p:pic>
        <p:nvPicPr>
          <p:cNvPr id="8" name="Google Shape;122;p19">
            <a:extLst>
              <a:ext uri="{FF2B5EF4-FFF2-40B4-BE49-F238E27FC236}">
                <a16:creationId xmlns:a16="http://schemas.microsoft.com/office/drawing/2014/main" id="{6B16C715-F8DC-C056-0AA8-2277151A48B8}"/>
              </a:ext>
            </a:extLst>
          </p:cNvPr>
          <p:cNvPicPr preferRelativeResize="0"/>
          <p:nvPr/>
        </p:nvPicPr>
        <p:blipFill>
          <a:blip r:embed="rId9">
            <a:alphaModFix/>
          </a:blip>
          <a:stretch>
            <a:fillRect/>
          </a:stretch>
        </p:blipFill>
        <p:spPr>
          <a:xfrm>
            <a:off x="6896950" y="1581137"/>
            <a:ext cx="565524" cy="565524"/>
          </a:xfrm>
          <a:prstGeom prst="rect">
            <a:avLst/>
          </a:prstGeom>
          <a:noFill/>
          <a:ln>
            <a:noFill/>
          </a:ln>
        </p:spPr>
      </p:pic>
      <p:pic>
        <p:nvPicPr>
          <p:cNvPr id="9" name="Google Shape;123;p19">
            <a:extLst>
              <a:ext uri="{FF2B5EF4-FFF2-40B4-BE49-F238E27FC236}">
                <a16:creationId xmlns:a16="http://schemas.microsoft.com/office/drawing/2014/main" id="{DD1ADE17-73AB-C39A-185E-E9F31B486CDB}"/>
              </a:ext>
            </a:extLst>
          </p:cNvPr>
          <p:cNvPicPr preferRelativeResize="0"/>
          <p:nvPr/>
        </p:nvPicPr>
        <p:blipFill>
          <a:blip r:embed="rId10">
            <a:alphaModFix/>
          </a:blip>
          <a:stretch>
            <a:fillRect/>
          </a:stretch>
        </p:blipFill>
        <p:spPr>
          <a:xfrm>
            <a:off x="5823125" y="4040253"/>
            <a:ext cx="792725" cy="792747"/>
          </a:xfrm>
          <a:prstGeom prst="rect">
            <a:avLst/>
          </a:prstGeom>
          <a:noFill/>
          <a:ln>
            <a:noFill/>
          </a:ln>
        </p:spPr>
      </p:pic>
      <p:pic>
        <p:nvPicPr>
          <p:cNvPr id="10" name="Google Shape;124;p19">
            <a:extLst>
              <a:ext uri="{FF2B5EF4-FFF2-40B4-BE49-F238E27FC236}">
                <a16:creationId xmlns:a16="http://schemas.microsoft.com/office/drawing/2014/main" id="{5666C31F-4B93-DCCC-0435-40B27AEFCFD7}"/>
              </a:ext>
            </a:extLst>
          </p:cNvPr>
          <p:cNvPicPr preferRelativeResize="0"/>
          <p:nvPr/>
        </p:nvPicPr>
        <p:blipFill>
          <a:blip r:embed="rId11">
            <a:alphaModFix/>
          </a:blip>
          <a:stretch>
            <a:fillRect/>
          </a:stretch>
        </p:blipFill>
        <p:spPr>
          <a:xfrm>
            <a:off x="2280900" y="2705350"/>
            <a:ext cx="841875" cy="841875"/>
          </a:xfrm>
          <a:prstGeom prst="rect">
            <a:avLst/>
          </a:prstGeom>
          <a:noFill/>
          <a:ln>
            <a:noFill/>
          </a:ln>
        </p:spPr>
      </p:pic>
      <p:pic>
        <p:nvPicPr>
          <p:cNvPr id="11" name="Google Shape;125;p19">
            <a:extLst>
              <a:ext uri="{FF2B5EF4-FFF2-40B4-BE49-F238E27FC236}">
                <a16:creationId xmlns:a16="http://schemas.microsoft.com/office/drawing/2014/main" id="{7350831B-9AC5-575D-5388-AE91012DF0ED}"/>
              </a:ext>
            </a:extLst>
          </p:cNvPr>
          <p:cNvPicPr preferRelativeResize="0"/>
          <p:nvPr/>
        </p:nvPicPr>
        <p:blipFill>
          <a:blip r:embed="rId12">
            <a:alphaModFix/>
          </a:blip>
          <a:stretch>
            <a:fillRect/>
          </a:stretch>
        </p:blipFill>
        <p:spPr>
          <a:xfrm>
            <a:off x="497450" y="3914616"/>
            <a:ext cx="841875" cy="841896"/>
          </a:xfrm>
          <a:prstGeom prst="rect">
            <a:avLst/>
          </a:prstGeom>
          <a:noFill/>
          <a:ln>
            <a:noFill/>
          </a:ln>
        </p:spPr>
      </p:pic>
      <p:pic>
        <p:nvPicPr>
          <p:cNvPr id="12" name="Google Shape;126;p19">
            <a:extLst>
              <a:ext uri="{FF2B5EF4-FFF2-40B4-BE49-F238E27FC236}">
                <a16:creationId xmlns:a16="http://schemas.microsoft.com/office/drawing/2014/main" id="{EAB15452-BAAD-A14E-EB09-069BD26EDC64}"/>
              </a:ext>
            </a:extLst>
          </p:cNvPr>
          <p:cNvPicPr preferRelativeResize="0"/>
          <p:nvPr/>
        </p:nvPicPr>
        <p:blipFill>
          <a:blip r:embed="rId13">
            <a:alphaModFix/>
          </a:blip>
          <a:stretch>
            <a:fillRect/>
          </a:stretch>
        </p:blipFill>
        <p:spPr>
          <a:xfrm>
            <a:off x="1028975" y="2981801"/>
            <a:ext cx="900550" cy="764554"/>
          </a:xfrm>
          <a:prstGeom prst="rect">
            <a:avLst/>
          </a:prstGeom>
          <a:noFill/>
          <a:ln>
            <a:noFill/>
          </a:ln>
        </p:spPr>
      </p:pic>
      <p:pic>
        <p:nvPicPr>
          <p:cNvPr id="13" name="Google Shape;127;p19">
            <a:extLst>
              <a:ext uri="{FF2B5EF4-FFF2-40B4-BE49-F238E27FC236}">
                <a16:creationId xmlns:a16="http://schemas.microsoft.com/office/drawing/2014/main" id="{C5182EFE-83D2-E622-96F2-94E9AF90F81C}"/>
              </a:ext>
            </a:extLst>
          </p:cNvPr>
          <p:cNvPicPr preferRelativeResize="0"/>
          <p:nvPr/>
        </p:nvPicPr>
        <p:blipFill>
          <a:blip r:embed="rId14">
            <a:alphaModFix/>
          </a:blip>
          <a:stretch>
            <a:fillRect/>
          </a:stretch>
        </p:blipFill>
        <p:spPr>
          <a:xfrm>
            <a:off x="6615850" y="3314425"/>
            <a:ext cx="609101" cy="609101"/>
          </a:xfrm>
          <a:prstGeom prst="rect">
            <a:avLst/>
          </a:prstGeom>
          <a:noFill/>
          <a:ln>
            <a:noFill/>
          </a:ln>
          <a:effectLst>
            <a:outerShdw blurRad="57150" dist="19050" dir="5400000" algn="bl" rotWithShape="0">
              <a:srgbClr val="000000">
                <a:alpha val="50000"/>
              </a:srgbClr>
            </a:outerShdw>
          </a:effectLst>
        </p:spPr>
      </p:pic>
      <p:pic>
        <p:nvPicPr>
          <p:cNvPr id="14" name="Google Shape;128;p19">
            <a:extLst>
              <a:ext uri="{FF2B5EF4-FFF2-40B4-BE49-F238E27FC236}">
                <a16:creationId xmlns:a16="http://schemas.microsoft.com/office/drawing/2014/main" id="{0008EC86-F368-679D-1881-032CB67DEC31}"/>
              </a:ext>
            </a:extLst>
          </p:cNvPr>
          <p:cNvPicPr preferRelativeResize="0"/>
          <p:nvPr/>
        </p:nvPicPr>
        <p:blipFill>
          <a:blip r:embed="rId15">
            <a:alphaModFix/>
          </a:blip>
          <a:stretch>
            <a:fillRect/>
          </a:stretch>
        </p:blipFill>
        <p:spPr>
          <a:xfrm>
            <a:off x="7803020" y="3986350"/>
            <a:ext cx="1241656" cy="698426"/>
          </a:xfrm>
          <a:prstGeom prst="rect">
            <a:avLst/>
          </a:prstGeom>
          <a:noFill/>
          <a:ln>
            <a:noFill/>
          </a:ln>
          <a:effectLst>
            <a:outerShdw blurRad="57150" dist="19050" dir="5400000" algn="bl" rotWithShape="0">
              <a:srgbClr val="000000">
                <a:alpha val="50000"/>
              </a:srgbClr>
            </a:outerShdw>
          </a:effectLst>
        </p:spPr>
      </p:pic>
      <p:pic>
        <p:nvPicPr>
          <p:cNvPr id="15" name="Google Shape;129;p19">
            <a:extLst>
              <a:ext uri="{FF2B5EF4-FFF2-40B4-BE49-F238E27FC236}">
                <a16:creationId xmlns:a16="http://schemas.microsoft.com/office/drawing/2014/main" id="{1CED7CB6-97B0-D370-6D39-B00D398830C6}"/>
              </a:ext>
            </a:extLst>
          </p:cNvPr>
          <p:cNvPicPr preferRelativeResize="0"/>
          <p:nvPr/>
        </p:nvPicPr>
        <p:blipFill rotWithShape="1">
          <a:blip r:embed="rId16">
            <a:alphaModFix/>
            <a:extLst>
              <a:ext uri="{28A0092B-C50C-407E-A947-70E740481C1C}">
                <a14:useLocalDpi xmlns:a14="http://schemas.microsoft.com/office/drawing/2010/main"/>
              </a:ext>
            </a:extLst>
          </a:blip>
          <a:srcRect/>
          <a:stretch/>
        </p:blipFill>
        <p:spPr>
          <a:xfrm>
            <a:off x="3746725" y="1408760"/>
            <a:ext cx="1544689" cy="3526840"/>
          </a:xfrm>
          <a:prstGeom prst="rect">
            <a:avLst/>
          </a:prstGeom>
          <a:noFill/>
          <a:ln>
            <a:noFill/>
          </a:ln>
          <a:effectLst>
            <a:outerShdw blurRad="57150" dist="57150" dir="6000000" algn="bl" rotWithShape="0">
              <a:srgbClr val="000000">
                <a:alpha val="52000"/>
              </a:srgbClr>
            </a:outerShdw>
          </a:effectLst>
        </p:spPr>
      </p:pic>
      <p:pic>
        <p:nvPicPr>
          <p:cNvPr id="16" name="Google Shape;130;p19">
            <a:extLst>
              <a:ext uri="{FF2B5EF4-FFF2-40B4-BE49-F238E27FC236}">
                <a16:creationId xmlns:a16="http://schemas.microsoft.com/office/drawing/2014/main" id="{78AD191F-8736-4541-697C-009983553373}"/>
              </a:ext>
            </a:extLst>
          </p:cNvPr>
          <p:cNvPicPr preferRelativeResize="0"/>
          <p:nvPr/>
        </p:nvPicPr>
        <p:blipFill>
          <a:blip r:embed="rId17">
            <a:alphaModFix/>
          </a:blip>
          <a:stretch>
            <a:fillRect/>
          </a:stretch>
        </p:blipFill>
        <p:spPr>
          <a:xfrm>
            <a:off x="2550300" y="4131366"/>
            <a:ext cx="792725" cy="593785"/>
          </a:xfrm>
          <a:prstGeom prst="rect">
            <a:avLst/>
          </a:prstGeom>
          <a:noFill/>
          <a:ln>
            <a:noFill/>
          </a:ln>
        </p:spPr>
      </p:pic>
      <p:pic>
        <p:nvPicPr>
          <p:cNvPr id="17" name="Google Shape;131;p19">
            <a:extLst>
              <a:ext uri="{FF2B5EF4-FFF2-40B4-BE49-F238E27FC236}">
                <a16:creationId xmlns:a16="http://schemas.microsoft.com/office/drawing/2014/main" id="{164C8E03-77D6-4C55-7672-665C7A48C5C0}"/>
              </a:ext>
            </a:extLst>
          </p:cNvPr>
          <p:cNvPicPr preferRelativeResize="0"/>
          <p:nvPr/>
        </p:nvPicPr>
        <p:blipFill>
          <a:blip r:embed="rId18">
            <a:alphaModFix/>
          </a:blip>
          <a:stretch>
            <a:fillRect/>
          </a:stretch>
        </p:blipFill>
        <p:spPr>
          <a:xfrm>
            <a:off x="8011975" y="2887175"/>
            <a:ext cx="491925" cy="491925"/>
          </a:xfrm>
          <a:prstGeom prst="rect">
            <a:avLst/>
          </a:prstGeom>
          <a:noFill/>
          <a:ln>
            <a:noFill/>
          </a:ln>
        </p:spPr>
      </p:pic>
      <p:pic>
        <p:nvPicPr>
          <p:cNvPr id="18" name="Google Shape;132;p19">
            <a:extLst>
              <a:ext uri="{FF2B5EF4-FFF2-40B4-BE49-F238E27FC236}">
                <a16:creationId xmlns:a16="http://schemas.microsoft.com/office/drawing/2014/main" id="{A0C0580E-FDF1-8F92-34D6-B2FF63D66782}"/>
              </a:ext>
            </a:extLst>
          </p:cNvPr>
          <p:cNvPicPr preferRelativeResize="0"/>
          <p:nvPr/>
        </p:nvPicPr>
        <p:blipFill>
          <a:blip r:embed="rId19">
            <a:alphaModFix/>
          </a:blip>
          <a:stretch>
            <a:fillRect/>
          </a:stretch>
        </p:blipFill>
        <p:spPr>
          <a:xfrm>
            <a:off x="6675338" y="4623883"/>
            <a:ext cx="900550" cy="437217"/>
          </a:xfrm>
          <a:prstGeom prst="rect">
            <a:avLst/>
          </a:prstGeom>
          <a:noFill/>
          <a:ln>
            <a:noFill/>
          </a:ln>
        </p:spPr>
      </p:pic>
      <p:pic>
        <p:nvPicPr>
          <p:cNvPr id="19" name="Google Shape;133;p19">
            <a:extLst>
              <a:ext uri="{FF2B5EF4-FFF2-40B4-BE49-F238E27FC236}">
                <a16:creationId xmlns:a16="http://schemas.microsoft.com/office/drawing/2014/main" id="{7582651E-0FBD-F9C1-0B46-9BA85517AB38}"/>
              </a:ext>
            </a:extLst>
          </p:cNvPr>
          <p:cNvPicPr preferRelativeResize="0"/>
          <p:nvPr/>
        </p:nvPicPr>
        <p:blipFill>
          <a:blip r:embed="rId20">
            <a:alphaModFix/>
          </a:blip>
          <a:stretch>
            <a:fillRect/>
          </a:stretch>
        </p:blipFill>
        <p:spPr>
          <a:xfrm>
            <a:off x="1656901" y="1133537"/>
            <a:ext cx="491924" cy="491924"/>
          </a:xfrm>
          <a:prstGeom prst="rect">
            <a:avLst/>
          </a:prstGeom>
          <a:noFill/>
          <a:ln>
            <a:noFill/>
          </a:ln>
        </p:spPr>
      </p:pic>
      <p:pic>
        <p:nvPicPr>
          <p:cNvPr id="20" name="Google Shape;134;p19">
            <a:extLst>
              <a:ext uri="{FF2B5EF4-FFF2-40B4-BE49-F238E27FC236}">
                <a16:creationId xmlns:a16="http://schemas.microsoft.com/office/drawing/2014/main" id="{D2FCCD3D-1EA8-3E15-3327-F5C36BAA527A}"/>
              </a:ext>
            </a:extLst>
          </p:cNvPr>
          <p:cNvPicPr preferRelativeResize="0"/>
          <p:nvPr/>
        </p:nvPicPr>
        <p:blipFill>
          <a:blip r:embed="rId21">
            <a:alphaModFix/>
          </a:blip>
          <a:stretch>
            <a:fillRect/>
          </a:stretch>
        </p:blipFill>
        <p:spPr>
          <a:xfrm>
            <a:off x="6214960" y="905196"/>
            <a:ext cx="900549" cy="675929"/>
          </a:xfrm>
          <a:prstGeom prst="rect">
            <a:avLst/>
          </a:prstGeom>
          <a:noFill/>
          <a:ln>
            <a:noFill/>
          </a:ln>
        </p:spPr>
      </p:pic>
      <p:pic>
        <p:nvPicPr>
          <p:cNvPr id="21" name="Google Shape;135;p19">
            <a:extLst>
              <a:ext uri="{FF2B5EF4-FFF2-40B4-BE49-F238E27FC236}">
                <a16:creationId xmlns:a16="http://schemas.microsoft.com/office/drawing/2014/main" id="{785B7F03-3852-C3AF-F763-B70FFE1550CF}"/>
              </a:ext>
            </a:extLst>
          </p:cNvPr>
          <p:cNvPicPr preferRelativeResize="0"/>
          <p:nvPr/>
        </p:nvPicPr>
        <p:blipFill>
          <a:blip r:embed="rId22">
            <a:alphaModFix/>
          </a:blip>
          <a:stretch>
            <a:fillRect/>
          </a:stretch>
        </p:blipFill>
        <p:spPr>
          <a:xfrm>
            <a:off x="7729740" y="983115"/>
            <a:ext cx="1056390" cy="792750"/>
          </a:xfrm>
          <a:prstGeom prst="rect">
            <a:avLst/>
          </a:prstGeom>
          <a:noFill/>
          <a:ln>
            <a:noFill/>
          </a:ln>
          <a:effectLst>
            <a:outerShdw blurRad="57150" dist="19050" dir="5400000" algn="bl" rotWithShape="0">
              <a:srgbClr val="000000">
                <a:alpha val="50000"/>
              </a:srgbClr>
            </a:outerShdw>
          </a:effectLst>
        </p:spPr>
      </p:pic>
      <p:pic>
        <p:nvPicPr>
          <p:cNvPr id="22" name="Google Shape;136;p19">
            <a:extLst>
              <a:ext uri="{FF2B5EF4-FFF2-40B4-BE49-F238E27FC236}">
                <a16:creationId xmlns:a16="http://schemas.microsoft.com/office/drawing/2014/main" id="{12145F64-3BE3-51D1-DAF9-9361E7506EF0}"/>
              </a:ext>
            </a:extLst>
          </p:cNvPr>
          <p:cNvPicPr preferRelativeResize="0"/>
          <p:nvPr/>
        </p:nvPicPr>
        <p:blipFill>
          <a:blip r:embed="rId23">
            <a:alphaModFix/>
          </a:blip>
          <a:stretch>
            <a:fillRect/>
          </a:stretch>
        </p:blipFill>
        <p:spPr>
          <a:xfrm>
            <a:off x="2851100" y="1629275"/>
            <a:ext cx="491924" cy="491924"/>
          </a:xfrm>
          <a:prstGeom prst="rect">
            <a:avLst/>
          </a:prstGeom>
          <a:noFill/>
          <a:ln>
            <a:noFill/>
          </a:ln>
          <a:effectLst>
            <a:outerShdw blurRad="57150" dist="19050" dir="5400000" algn="bl" rotWithShape="0">
              <a:srgbClr val="000000">
                <a:alpha val="50000"/>
              </a:srgbClr>
            </a:outerShdw>
          </a:effectLst>
        </p:spPr>
      </p:pic>
    </p:spTree>
    <p:extLst>
      <p:ext uri="{BB962C8B-B14F-4D97-AF65-F5344CB8AC3E}">
        <p14:creationId xmlns:p14="http://schemas.microsoft.com/office/powerpoint/2010/main" val="27237718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73" name="Google Shape;73;p1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74" name="Google Shape;74;p15"/>
          <p:cNvPicPr preferRelativeResize="0"/>
          <p:nvPr/>
        </p:nvPicPr>
        <p:blipFill>
          <a:blip r:embed="rId3">
            <a:alphaModFix/>
          </a:blip>
          <a:stretch>
            <a:fillRect/>
          </a:stretch>
        </p:blipFill>
        <p:spPr>
          <a:xfrm>
            <a:off x="0" y="0"/>
            <a:ext cx="9144000" cy="5143500"/>
          </a:xfrm>
          <a:prstGeom prst="rect">
            <a:avLst/>
          </a:prstGeom>
          <a:noFill/>
          <a:ln>
            <a:noFill/>
          </a:ln>
        </p:spPr>
      </p:pic>
      <p:sp>
        <p:nvSpPr>
          <p:cNvPr id="75" name="Google Shape;75;p15"/>
          <p:cNvSpPr txBox="1"/>
          <p:nvPr/>
        </p:nvSpPr>
        <p:spPr>
          <a:xfrm>
            <a:off x="116350" y="15125"/>
            <a:ext cx="5991900" cy="553968"/>
          </a:xfrm>
          <a:prstGeom prst="rect">
            <a:avLst/>
          </a:prstGeom>
          <a:noFill/>
          <a:ln>
            <a:noFill/>
          </a:ln>
        </p:spPr>
        <p:txBody>
          <a:bodyPr spcFirstLastPara="1" wrap="square" lIns="91425" tIns="91425" rIns="91425" bIns="91425" anchor="t" anchorCtr="0">
            <a:spAutoFit/>
          </a:bodyPr>
          <a:lstStyle/>
          <a:p>
            <a:r>
              <a:rPr lang="en-IN" sz="2400" dirty="0">
                <a:solidFill>
                  <a:srgbClr val="D82027"/>
                </a:solidFill>
                <a:latin typeface="Poppins SemiBold"/>
                <a:ea typeface="Poppins SemiBold"/>
                <a:cs typeface="Poppins SemiBold"/>
                <a:sym typeface="Poppins SemiBold"/>
              </a:rPr>
              <a:t>Popular Applications</a:t>
            </a:r>
          </a:p>
        </p:txBody>
      </p:sp>
      <p:sp>
        <p:nvSpPr>
          <p:cNvPr id="76" name="Google Shape;76;p15"/>
          <p:cNvSpPr txBox="1"/>
          <p:nvPr/>
        </p:nvSpPr>
        <p:spPr>
          <a:xfrm>
            <a:off x="4313899" y="1321807"/>
            <a:ext cx="3987419" cy="3077735"/>
          </a:xfrm>
          <a:prstGeom prst="rect">
            <a:avLst/>
          </a:prstGeom>
          <a:noFill/>
          <a:ln>
            <a:noFill/>
          </a:ln>
        </p:spPr>
        <p:txBody>
          <a:bodyPr spcFirstLastPara="1" wrap="square" lIns="91425" tIns="91425" rIns="91425" bIns="91425" anchor="t" anchorCtr="0">
            <a:spAutoFit/>
          </a:bodyPr>
          <a:lstStyle/>
          <a:p>
            <a:pPr marL="457200" lvl="0" indent="-342900" algn="l" rtl="0">
              <a:spcBef>
                <a:spcPts val="0"/>
              </a:spcBef>
              <a:spcAft>
                <a:spcPts val="0"/>
              </a:spcAft>
              <a:buSzPts val="1800"/>
              <a:buChar char="●"/>
            </a:pPr>
            <a:r>
              <a:rPr lang="en-IN" sz="2400" dirty="0">
                <a:solidFill>
                  <a:schemeClr val="bg2"/>
                </a:solidFill>
              </a:rPr>
              <a:t>E-Commerce</a:t>
            </a:r>
          </a:p>
          <a:p>
            <a:pPr marL="457200" lvl="0" indent="-342900" algn="l" rtl="0">
              <a:spcBef>
                <a:spcPts val="0"/>
              </a:spcBef>
              <a:spcAft>
                <a:spcPts val="0"/>
              </a:spcAft>
              <a:buSzPts val="1800"/>
              <a:buChar char="●"/>
            </a:pPr>
            <a:r>
              <a:rPr lang="en-IN" sz="2400" dirty="0">
                <a:solidFill>
                  <a:schemeClr val="bg2"/>
                </a:solidFill>
              </a:rPr>
              <a:t>Streaming Services</a:t>
            </a:r>
          </a:p>
          <a:p>
            <a:pPr marL="457200" lvl="0" indent="-342900" algn="l" rtl="0">
              <a:spcBef>
                <a:spcPts val="0"/>
              </a:spcBef>
              <a:spcAft>
                <a:spcPts val="0"/>
              </a:spcAft>
              <a:buSzPts val="1800"/>
              <a:buChar char="●"/>
            </a:pPr>
            <a:r>
              <a:rPr lang="en-IN" sz="2400" dirty="0">
                <a:solidFill>
                  <a:schemeClr val="bg2"/>
                </a:solidFill>
              </a:rPr>
              <a:t>Online Food Delivery</a:t>
            </a:r>
          </a:p>
          <a:p>
            <a:pPr marL="457200" lvl="0" indent="-342900" algn="l" rtl="0">
              <a:spcBef>
                <a:spcPts val="0"/>
              </a:spcBef>
              <a:spcAft>
                <a:spcPts val="0"/>
              </a:spcAft>
              <a:buSzPts val="1800"/>
              <a:buChar char="●"/>
            </a:pPr>
            <a:r>
              <a:rPr lang="en-IN" sz="2400" dirty="0">
                <a:solidFill>
                  <a:schemeClr val="bg2"/>
                </a:solidFill>
              </a:rPr>
              <a:t>Social Media Platforms</a:t>
            </a:r>
          </a:p>
          <a:p>
            <a:pPr marL="457200" lvl="0" indent="-342900" algn="l" rtl="0">
              <a:spcBef>
                <a:spcPts val="0"/>
              </a:spcBef>
              <a:spcAft>
                <a:spcPts val="0"/>
              </a:spcAft>
              <a:buSzPts val="1800"/>
              <a:buChar char="●"/>
            </a:pPr>
            <a:r>
              <a:rPr lang="en-IN" sz="2400" dirty="0">
                <a:solidFill>
                  <a:schemeClr val="bg2"/>
                </a:solidFill>
              </a:rPr>
              <a:t>News</a:t>
            </a:r>
          </a:p>
          <a:p>
            <a:pPr marL="457200" lvl="0" indent="-342900" algn="l" rtl="0">
              <a:spcBef>
                <a:spcPts val="0"/>
              </a:spcBef>
              <a:spcAft>
                <a:spcPts val="0"/>
              </a:spcAft>
              <a:buSzPts val="1800"/>
              <a:buChar char="●"/>
            </a:pPr>
            <a:r>
              <a:rPr lang="en-IN" sz="2400" dirty="0">
                <a:solidFill>
                  <a:schemeClr val="bg2"/>
                </a:solidFill>
              </a:rPr>
              <a:t>Travel Platforms</a:t>
            </a:r>
          </a:p>
          <a:p>
            <a:pPr marL="457200" lvl="0" indent="-342900" algn="l" rtl="0">
              <a:spcBef>
                <a:spcPts val="0"/>
              </a:spcBef>
              <a:spcAft>
                <a:spcPts val="0"/>
              </a:spcAft>
              <a:buSzPts val="1800"/>
              <a:buChar char="●"/>
            </a:pPr>
            <a:r>
              <a:rPr lang="en-IN" sz="2400" dirty="0">
                <a:solidFill>
                  <a:schemeClr val="bg2"/>
                </a:solidFill>
              </a:rPr>
              <a:t>Gaming Platforms</a:t>
            </a:r>
          </a:p>
          <a:p>
            <a:pPr marL="457200" lvl="0" indent="-374650" algn="l" rtl="0">
              <a:spcBef>
                <a:spcPts val="0"/>
              </a:spcBef>
              <a:spcAft>
                <a:spcPts val="0"/>
              </a:spcAft>
              <a:buSzPts val="2300"/>
              <a:buChar char="●"/>
            </a:pPr>
            <a:endParaRPr lang="en-IN" sz="1800" dirty="0">
              <a:solidFill>
                <a:schemeClr val="bg2"/>
              </a:solidFill>
            </a:endParaRPr>
          </a:p>
        </p:txBody>
      </p:sp>
      <p:pic>
        <p:nvPicPr>
          <p:cNvPr id="3" name="Google Shape;143;p20">
            <a:extLst>
              <a:ext uri="{FF2B5EF4-FFF2-40B4-BE49-F238E27FC236}">
                <a16:creationId xmlns:a16="http://schemas.microsoft.com/office/drawing/2014/main" id="{19267044-798F-E3D9-AEAA-F0B90DE8B370}"/>
              </a:ext>
            </a:extLst>
          </p:cNvPr>
          <p:cNvPicPr preferRelativeResize="0"/>
          <p:nvPr/>
        </p:nvPicPr>
        <p:blipFill>
          <a:blip r:embed="rId4">
            <a:alphaModFix/>
          </a:blip>
          <a:stretch>
            <a:fillRect/>
          </a:stretch>
        </p:blipFill>
        <p:spPr>
          <a:xfrm>
            <a:off x="864125" y="1152475"/>
            <a:ext cx="2897350" cy="2897350"/>
          </a:xfrm>
          <a:prstGeom prst="rect">
            <a:avLst/>
          </a:prstGeom>
          <a:noFill/>
          <a:ln>
            <a:noFill/>
          </a:ln>
          <a:effectLst>
            <a:outerShdw blurRad="57150" dist="19050" dir="5400000" algn="bl" rotWithShape="0">
              <a:srgbClr val="000000">
                <a:alpha val="50000"/>
              </a:srgbClr>
            </a:outerShdw>
          </a:effectLst>
        </p:spPr>
      </p:pic>
    </p:spTree>
    <p:extLst>
      <p:ext uri="{BB962C8B-B14F-4D97-AF65-F5344CB8AC3E}">
        <p14:creationId xmlns:p14="http://schemas.microsoft.com/office/powerpoint/2010/main" val="3788524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1"/>
        <p:cNvGrpSpPr/>
        <p:nvPr/>
      </p:nvGrpSpPr>
      <p:grpSpPr>
        <a:xfrm>
          <a:off x="0" y="0"/>
          <a:ext cx="0" cy="0"/>
          <a:chOff x="0" y="0"/>
          <a:chExt cx="0" cy="0"/>
        </a:xfrm>
      </p:grpSpPr>
      <p:sp>
        <p:nvSpPr>
          <p:cNvPr id="72" name="Google Shape;72;p15"/>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73" name="Google Shape;73;p15"/>
          <p:cNvSpPr txBox="1">
            <a:spLocks noGrp="1"/>
          </p:cNvSpPr>
          <p:nvPr>
            <p:ph type="body" idx="1"/>
          </p:nvPr>
        </p:nvSpPr>
        <p:spPr>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74" name="Google Shape;74;p15"/>
          <p:cNvPicPr preferRelativeResize="0"/>
          <p:nvPr/>
        </p:nvPicPr>
        <p:blipFill>
          <a:blip r:embed="rId4">
            <a:alphaModFix/>
          </a:blip>
          <a:stretch>
            <a:fillRect/>
          </a:stretch>
        </p:blipFill>
        <p:spPr>
          <a:xfrm>
            <a:off x="0" y="0"/>
            <a:ext cx="9144000" cy="5143500"/>
          </a:xfrm>
          <a:prstGeom prst="rect">
            <a:avLst/>
          </a:prstGeom>
          <a:noFill/>
          <a:ln>
            <a:noFill/>
          </a:ln>
        </p:spPr>
      </p:pic>
      <p:sp>
        <p:nvSpPr>
          <p:cNvPr id="75" name="Google Shape;75;p15"/>
          <p:cNvSpPr txBox="1"/>
          <p:nvPr/>
        </p:nvSpPr>
        <p:spPr>
          <a:xfrm>
            <a:off x="116350" y="15125"/>
            <a:ext cx="5991900" cy="553968"/>
          </a:xfrm>
          <a:prstGeom prst="rect">
            <a:avLst/>
          </a:prstGeom>
          <a:noFill/>
          <a:ln>
            <a:noFill/>
          </a:ln>
        </p:spPr>
        <p:txBody>
          <a:bodyPr spcFirstLastPara="1" wrap="square" lIns="91425" tIns="91425" rIns="91425" bIns="91425" anchor="t" anchorCtr="0">
            <a:spAutoFit/>
          </a:bodyPr>
          <a:lstStyle/>
          <a:p>
            <a:r>
              <a:rPr lang="en" sz="2400" dirty="0">
                <a:solidFill>
                  <a:srgbClr val="D82027"/>
                </a:solidFill>
                <a:latin typeface="Poppins SemiBold"/>
                <a:cs typeface="Poppins SemiBold"/>
              </a:rPr>
              <a:t>Top Challenges</a:t>
            </a:r>
            <a:endParaRPr lang="en-IN" sz="2400" dirty="0">
              <a:solidFill>
                <a:srgbClr val="D82027"/>
              </a:solidFill>
              <a:latin typeface="Poppins SemiBold"/>
              <a:cs typeface="Poppins SemiBold"/>
              <a:sym typeface="Poppins SemiBold"/>
            </a:endParaRPr>
          </a:p>
        </p:txBody>
      </p:sp>
      <p:sp>
        <p:nvSpPr>
          <p:cNvPr id="76" name="Google Shape;76;p15"/>
          <p:cNvSpPr txBox="1"/>
          <p:nvPr/>
        </p:nvSpPr>
        <p:spPr>
          <a:xfrm>
            <a:off x="907311" y="1590398"/>
            <a:ext cx="3987419" cy="2769959"/>
          </a:xfrm>
          <a:prstGeom prst="rect">
            <a:avLst/>
          </a:prstGeom>
          <a:noFill/>
          <a:ln>
            <a:noFill/>
          </a:ln>
        </p:spPr>
        <p:txBody>
          <a:bodyPr spcFirstLastPara="1" wrap="square" lIns="91425" tIns="91425" rIns="91425" bIns="91425" anchor="t" anchorCtr="0">
            <a:spAutoFit/>
          </a:bodyPr>
          <a:lstStyle/>
          <a:p>
            <a:pPr marL="457200" lvl="0" indent="-374650" algn="l" rtl="0">
              <a:spcBef>
                <a:spcPts val="0"/>
              </a:spcBef>
              <a:spcAft>
                <a:spcPts val="0"/>
              </a:spcAft>
              <a:buSzPts val="2300"/>
              <a:buChar char="●"/>
            </a:pPr>
            <a:r>
              <a:rPr lang="en-IN" sz="2400" dirty="0">
                <a:solidFill>
                  <a:schemeClr val="bg2"/>
                </a:solidFill>
              </a:rPr>
              <a:t>Data Availability</a:t>
            </a:r>
          </a:p>
          <a:p>
            <a:pPr marL="457200" lvl="0" indent="-374650" algn="l" rtl="0">
              <a:spcBef>
                <a:spcPts val="0"/>
              </a:spcBef>
              <a:spcAft>
                <a:spcPts val="0"/>
              </a:spcAft>
              <a:buSzPts val="2300"/>
              <a:buChar char="●"/>
            </a:pPr>
            <a:r>
              <a:rPr lang="en-IN" sz="2400" dirty="0">
                <a:solidFill>
                  <a:schemeClr val="bg2"/>
                </a:solidFill>
              </a:rPr>
              <a:t>Cold-Start </a:t>
            </a:r>
          </a:p>
          <a:p>
            <a:pPr marL="457200" lvl="0" indent="-374650" algn="l" rtl="0">
              <a:spcBef>
                <a:spcPts val="0"/>
              </a:spcBef>
              <a:spcAft>
                <a:spcPts val="0"/>
              </a:spcAft>
              <a:buSzPts val="2300"/>
              <a:buChar char="●"/>
            </a:pPr>
            <a:r>
              <a:rPr lang="en-IN" sz="2400" dirty="0">
                <a:solidFill>
                  <a:schemeClr val="bg2"/>
                </a:solidFill>
              </a:rPr>
              <a:t>Changing Preferences</a:t>
            </a:r>
          </a:p>
          <a:p>
            <a:pPr marL="457200" lvl="0" indent="-374650" algn="l" rtl="0">
              <a:spcBef>
                <a:spcPts val="0"/>
              </a:spcBef>
              <a:spcAft>
                <a:spcPts val="0"/>
              </a:spcAft>
              <a:buSzPts val="2300"/>
              <a:buChar char="●"/>
            </a:pPr>
            <a:r>
              <a:rPr lang="en-IN" sz="2400" dirty="0">
                <a:solidFill>
                  <a:schemeClr val="bg2"/>
                </a:solidFill>
              </a:rPr>
              <a:t>Changing Catalogue</a:t>
            </a:r>
          </a:p>
          <a:p>
            <a:pPr marL="457200" lvl="0" indent="-374650" algn="l" rtl="0">
              <a:spcBef>
                <a:spcPts val="0"/>
              </a:spcBef>
              <a:spcAft>
                <a:spcPts val="0"/>
              </a:spcAft>
              <a:buSzPts val="2300"/>
              <a:buChar char="●"/>
            </a:pPr>
            <a:r>
              <a:rPr lang="en-IN" sz="2400" dirty="0">
                <a:solidFill>
                  <a:schemeClr val="bg2"/>
                </a:solidFill>
              </a:rPr>
              <a:t>Evolving Categories</a:t>
            </a:r>
          </a:p>
          <a:p>
            <a:pPr marL="457200" lvl="0" indent="-374650" algn="l" rtl="0">
              <a:spcBef>
                <a:spcPts val="0"/>
              </a:spcBef>
              <a:spcAft>
                <a:spcPts val="0"/>
              </a:spcAft>
              <a:buSzPts val="2300"/>
              <a:buChar char="●"/>
            </a:pPr>
            <a:r>
              <a:rPr lang="en-IN" sz="2400" dirty="0">
                <a:solidFill>
                  <a:schemeClr val="bg2"/>
                </a:solidFill>
              </a:rPr>
              <a:t>Fairness and Long-tail</a:t>
            </a:r>
          </a:p>
          <a:p>
            <a:pPr marL="457200" lvl="0" indent="-374650" algn="l" rtl="0">
              <a:spcBef>
                <a:spcPts val="0"/>
              </a:spcBef>
              <a:spcAft>
                <a:spcPts val="0"/>
              </a:spcAft>
              <a:buSzPts val="2300"/>
              <a:buChar char="●"/>
            </a:pPr>
            <a:r>
              <a:rPr lang="en-IN" sz="2400" dirty="0">
                <a:solidFill>
                  <a:schemeClr val="bg2"/>
                </a:solidFill>
              </a:rPr>
              <a:t>…</a:t>
            </a:r>
          </a:p>
        </p:txBody>
      </p:sp>
      <p:pic>
        <p:nvPicPr>
          <p:cNvPr id="2" name="Google Shape;150;p21">
            <a:extLst>
              <a:ext uri="{FF2B5EF4-FFF2-40B4-BE49-F238E27FC236}">
                <a16:creationId xmlns:a16="http://schemas.microsoft.com/office/drawing/2014/main" id="{B1397469-3CAE-76A0-1D36-0E4DE799C541}"/>
              </a:ext>
            </a:extLst>
          </p:cNvPr>
          <p:cNvPicPr preferRelativeResize="0"/>
          <p:nvPr/>
        </p:nvPicPr>
        <p:blipFill>
          <a:blip r:embed="rId5">
            <a:alphaModFix/>
          </a:blip>
          <a:stretch>
            <a:fillRect/>
          </a:stretch>
        </p:blipFill>
        <p:spPr>
          <a:xfrm>
            <a:off x="5599326" y="1054676"/>
            <a:ext cx="3380400" cy="3380400"/>
          </a:xfrm>
          <a:prstGeom prst="rect">
            <a:avLst/>
          </a:prstGeom>
          <a:noFill/>
          <a:ln>
            <a:noFill/>
          </a:ln>
          <a:effectLst>
            <a:outerShdw blurRad="57150" dist="19050" dir="5400000" algn="bl" rotWithShape="0">
              <a:srgbClr val="000000">
                <a:alpha val="50000"/>
              </a:srgbClr>
            </a:outerShdw>
          </a:effectLst>
        </p:spPr>
      </p:pic>
    </p:spTree>
    <p:extLst>
      <p:ext uri="{BB962C8B-B14F-4D97-AF65-F5344CB8AC3E}">
        <p14:creationId xmlns:p14="http://schemas.microsoft.com/office/powerpoint/2010/main" val="3016562522"/>
      </p:ext>
    </p:extLst>
  </p:cSld>
  <p:clrMapOvr>
    <a:overrideClrMapping bg1="lt1" tx1="dk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build="p"/>
    </p:bld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themeOverride>
</file>

<file path=ppt/theme/themeOverride2.xml><?xml version="1.0" encoding="utf-8"?>
<a:themeOverride xmlns:a="http://schemas.openxmlformats.org/drawingml/2006/main">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themeOverride>
</file>

<file path=ppt/theme/themeOverride3.xml><?xml version="1.0" encoding="utf-8"?>
<a:themeOverride xmlns:a="http://schemas.openxmlformats.org/drawingml/2006/main">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themeOverride>
</file>

<file path=ppt/theme/themeOverride4.xml><?xml version="1.0" encoding="utf-8"?>
<a:themeOverride xmlns:a="http://schemas.openxmlformats.org/drawingml/2006/main">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themeOverride>
</file>

<file path=ppt/theme/themeOverride5.xml><?xml version="1.0" encoding="utf-8"?>
<a:themeOverride xmlns:a="http://schemas.openxmlformats.org/drawingml/2006/main">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themeOverride>
</file>

<file path=ppt/theme/themeOverride6.xml><?xml version="1.0" encoding="utf-8"?>
<a:themeOverride xmlns:a="http://schemas.openxmlformats.org/drawingml/2006/main">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themeOverride>
</file>

<file path=docProps/app.xml><?xml version="1.0" encoding="utf-8"?>
<Properties xmlns="http://schemas.openxmlformats.org/officeDocument/2006/extended-properties" xmlns:vt="http://schemas.openxmlformats.org/officeDocument/2006/docPropsVTypes">
  <Template/>
  <TotalTime>1564</TotalTime>
  <Words>584</Words>
  <Application>Microsoft Macintosh PowerPoint</Application>
  <PresentationFormat>On-screen Show (16:9)</PresentationFormat>
  <Paragraphs>117</Paragraphs>
  <Slides>22</Slides>
  <Notes>22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22</vt:i4>
      </vt:variant>
    </vt:vector>
  </HeadingPairs>
  <TitlesOfParts>
    <vt:vector size="27" baseType="lpstr">
      <vt:lpstr>Arial</vt:lpstr>
      <vt:lpstr>Poppins SemiBold</vt:lpstr>
      <vt:lpstr>Poppins</vt:lpstr>
      <vt:lpstr>Poppins Medium</vt:lpstr>
      <vt:lpstr>Simple Light</vt:lpstr>
      <vt:lpstr>PowerPoint Presentation</vt:lpstr>
      <vt:lpstr>PowerPoint Presentation</vt:lpstr>
      <vt:lpstr>PowerPoint Presentation</vt:lpstr>
      <vt:lpstr>Agenda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Raghav Bali</cp:lastModifiedBy>
  <cp:revision>27</cp:revision>
  <dcterms:modified xsi:type="dcterms:W3CDTF">2023-08-03T06:41:47Z</dcterms:modified>
</cp:coreProperties>
</file>